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314" r:id="rId3"/>
    <p:sldId id="260" r:id="rId4"/>
    <p:sldId id="301" r:id="rId5"/>
    <p:sldId id="292" r:id="rId6"/>
    <p:sldId id="303" r:id="rId7"/>
    <p:sldId id="299" r:id="rId8"/>
    <p:sldId id="287" r:id="rId9"/>
    <p:sldId id="304" r:id="rId10"/>
    <p:sldId id="313" r:id="rId11"/>
    <p:sldId id="295" r:id="rId12"/>
    <p:sldId id="293" r:id="rId13"/>
    <p:sldId id="286" r:id="rId14"/>
    <p:sldId id="296" r:id="rId15"/>
    <p:sldId id="302" r:id="rId16"/>
    <p:sldId id="310" r:id="rId17"/>
    <p:sldId id="305" r:id="rId18"/>
    <p:sldId id="291" r:id="rId19"/>
    <p:sldId id="290" r:id="rId20"/>
    <p:sldId id="306" r:id="rId21"/>
    <p:sldId id="307" r:id="rId22"/>
    <p:sldId id="312" r:id="rId23"/>
    <p:sldId id="308" r:id="rId24"/>
    <p:sldId id="311" r:id="rId2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13A1"/>
    <a:srgbClr val="EC42D0"/>
    <a:srgbClr val="23313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41193B-C140-4466-8721-1F96828461D1}" v="24" dt="2025-02-26T01:08:06.2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63" autoAdjust="0"/>
    <p:restoredTop sz="85956" autoAdjust="0"/>
  </p:normalViewPr>
  <p:slideViewPr>
    <p:cSldViewPr snapToGrid="0">
      <p:cViewPr>
        <p:scale>
          <a:sx n="100" d="100"/>
          <a:sy n="100" d="100"/>
        </p:scale>
        <p:origin x="618" y="-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a Neva" userId="7bcd0bde38c0d052" providerId="LiveId" clId="{F241193B-C140-4466-8721-1F96828461D1}"/>
    <pc:docChg chg="custSel addSld modSld">
      <pc:chgData name="Daniela Neva" userId="7bcd0bde38c0d052" providerId="LiveId" clId="{F241193B-C140-4466-8721-1F96828461D1}" dt="2025-02-26T02:04:00.780" v="61" actId="1076"/>
      <pc:docMkLst>
        <pc:docMk/>
      </pc:docMkLst>
      <pc:sldChg chg="modSp">
        <pc:chgData name="Daniela Neva" userId="7bcd0bde38c0d052" providerId="LiveId" clId="{F241193B-C140-4466-8721-1F96828461D1}" dt="2025-02-26T00:38:10.828" v="46" actId="20577"/>
        <pc:sldMkLst>
          <pc:docMk/>
          <pc:sldMk cId="1120087096" sldId="286"/>
        </pc:sldMkLst>
        <pc:spChg chg="mod">
          <ac:chgData name="Daniela Neva" userId="7bcd0bde38c0d052" providerId="LiveId" clId="{F241193B-C140-4466-8721-1F96828461D1}" dt="2025-02-26T00:38:10.828" v="46" actId="20577"/>
          <ac:spMkLst>
            <pc:docMk/>
            <pc:sldMk cId="1120087096" sldId="286"/>
            <ac:spMk id="4" creationId="{072F09C9-3A1E-9199-DA00-CB9900F36F3D}"/>
          </ac:spMkLst>
        </pc:spChg>
      </pc:sldChg>
      <pc:sldChg chg="addSp delSp modSp mod">
        <pc:chgData name="Daniela Neva" userId="7bcd0bde38c0d052" providerId="LiveId" clId="{F241193B-C140-4466-8721-1F96828461D1}" dt="2025-02-26T01:08:11.284" v="58" actId="1076"/>
        <pc:sldMkLst>
          <pc:docMk/>
          <pc:sldMk cId="3130116811" sldId="292"/>
        </pc:sldMkLst>
        <pc:picChg chg="del mod">
          <ac:chgData name="Daniela Neva" userId="7bcd0bde38c0d052" providerId="LiveId" clId="{F241193B-C140-4466-8721-1F96828461D1}" dt="2025-02-26T01:07:59.018" v="52" actId="478"/>
          <ac:picMkLst>
            <pc:docMk/>
            <pc:sldMk cId="3130116811" sldId="292"/>
            <ac:picMk id="2" creationId="{ACF0E5DA-61AE-D781-E73C-F2D0915A1DA6}"/>
          </ac:picMkLst>
        </pc:picChg>
        <pc:picChg chg="add mod">
          <ac:chgData name="Daniela Neva" userId="7bcd0bde38c0d052" providerId="LiveId" clId="{F241193B-C140-4466-8721-1F96828461D1}" dt="2025-02-26T01:08:11.284" v="58" actId="1076"/>
          <ac:picMkLst>
            <pc:docMk/>
            <pc:sldMk cId="3130116811" sldId="292"/>
            <ac:picMk id="5" creationId="{30087645-09EF-A56F-0AC9-441E883095AC}"/>
          </ac:picMkLst>
        </pc:picChg>
      </pc:sldChg>
      <pc:sldChg chg="addSp delSp modSp mod">
        <pc:chgData name="Daniela Neva" userId="7bcd0bde38c0d052" providerId="LiveId" clId="{F241193B-C140-4466-8721-1F96828461D1}" dt="2025-02-26T00:55:21.630" v="51" actId="1076"/>
        <pc:sldMkLst>
          <pc:docMk/>
          <pc:sldMk cId="1222193019" sldId="293"/>
        </pc:sldMkLst>
        <pc:grpChg chg="del">
          <ac:chgData name="Daniela Neva" userId="7bcd0bde38c0d052" providerId="LiveId" clId="{F241193B-C140-4466-8721-1F96828461D1}" dt="2025-02-26T00:55:17.421" v="49" actId="478"/>
          <ac:grpSpMkLst>
            <pc:docMk/>
            <pc:sldMk cId="1222193019" sldId="293"/>
            <ac:grpSpMk id="14" creationId="{246EFBD3-E3EF-384D-0823-C4B3A86FF165}"/>
          </ac:grpSpMkLst>
        </pc:grpChg>
        <pc:picChg chg="add mod">
          <ac:chgData name="Daniela Neva" userId="7bcd0bde38c0d052" providerId="LiveId" clId="{F241193B-C140-4466-8721-1F96828461D1}" dt="2025-02-26T00:55:21.630" v="51" actId="1076"/>
          <ac:picMkLst>
            <pc:docMk/>
            <pc:sldMk cId="1222193019" sldId="293"/>
            <ac:picMk id="2" creationId="{B0B2005F-D797-33AB-F240-E1743DB865BB}"/>
          </ac:picMkLst>
        </pc:picChg>
        <pc:picChg chg="del mod">
          <ac:chgData name="Daniela Neva" userId="7bcd0bde38c0d052" providerId="LiveId" clId="{F241193B-C140-4466-8721-1F96828461D1}" dt="2025-02-26T00:55:17.421" v="49" actId="478"/>
          <ac:picMkLst>
            <pc:docMk/>
            <pc:sldMk cId="1222193019" sldId="293"/>
            <ac:picMk id="7" creationId="{9C693492-D986-2084-482D-3C5772EC119B}"/>
          </ac:picMkLst>
        </pc:picChg>
      </pc:sldChg>
      <pc:sldChg chg="modSp mod">
        <pc:chgData name="Daniela Neva" userId="7bcd0bde38c0d052" providerId="LiveId" clId="{F241193B-C140-4466-8721-1F96828461D1}" dt="2025-02-25T23:27:42.171" v="31" actId="20577"/>
        <pc:sldMkLst>
          <pc:docMk/>
          <pc:sldMk cId="2645490507" sldId="303"/>
        </pc:sldMkLst>
        <pc:spChg chg="mod">
          <ac:chgData name="Daniela Neva" userId="7bcd0bde38c0d052" providerId="LiveId" clId="{F241193B-C140-4466-8721-1F96828461D1}" dt="2025-02-25T23:27:42.171" v="31" actId="20577"/>
          <ac:spMkLst>
            <pc:docMk/>
            <pc:sldMk cId="2645490507" sldId="303"/>
            <ac:spMk id="3" creationId="{6F0F9078-1983-1C89-0009-733E171CF6D6}"/>
          </ac:spMkLst>
        </pc:spChg>
        <pc:picChg chg="mod">
          <ac:chgData name="Daniela Neva" userId="7bcd0bde38c0d052" providerId="LiveId" clId="{F241193B-C140-4466-8721-1F96828461D1}" dt="2025-02-25T21:25:51.567" v="17" actId="1076"/>
          <ac:picMkLst>
            <pc:docMk/>
            <pc:sldMk cId="2645490507" sldId="303"/>
            <ac:picMk id="5" creationId="{BDB86AF1-C927-C7F1-C8CF-453C2F5111D4}"/>
          </ac:picMkLst>
        </pc:picChg>
      </pc:sldChg>
      <pc:sldChg chg="modSp mod">
        <pc:chgData name="Daniela Neva" userId="7bcd0bde38c0d052" providerId="LiveId" clId="{F241193B-C140-4466-8721-1F96828461D1}" dt="2025-02-26T02:04:00.780" v="61" actId="1076"/>
        <pc:sldMkLst>
          <pc:docMk/>
          <pc:sldMk cId="2909046162" sldId="304"/>
        </pc:sldMkLst>
        <pc:picChg chg="mod">
          <ac:chgData name="Daniela Neva" userId="7bcd0bde38c0d052" providerId="LiveId" clId="{F241193B-C140-4466-8721-1F96828461D1}" dt="2025-02-26T02:04:00.780" v="61" actId="1076"/>
          <ac:picMkLst>
            <pc:docMk/>
            <pc:sldMk cId="2909046162" sldId="304"/>
            <ac:picMk id="6" creationId="{8474B755-06DF-C12A-AB5C-6AA16DA9B4F6}"/>
          </ac:picMkLst>
        </pc:picChg>
      </pc:sldChg>
      <pc:sldChg chg="addSp delSp modSp add mod">
        <pc:chgData name="Daniela Neva" userId="7bcd0bde38c0d052" providerId="LiveId" clId="{F241193B-C140-4466-8721-1F96828461D1}" dt="2025-02-24T01:16:00.005" v="9" actId="1076"/>
        <pc:sldMkLst>
          <pc:docMk/>
          <pc:sldMk cId="2948595093" sldId="313"/>
        </pc:sldMkLst>
        <pc:picChg chg="add mod">
          <ac:chgData name="Daniela Neva" userId="7bcd0bde38c0d052" providerId="LiveId" clId="{F241193B-C140-4466-8721-1F96828461D1}" dt="2025-02-24T01:16:00.005" v="9" actId="1076"/>
          <ac:picMkLst>
            <pc:docMk/>
            <pc:sldMk cId="2948595093" sldId="313"/>
            <ac:picMk id="3" creationId="{0D58F080-8BD1-E79B-5698-2E7AE32C9DB1}"/>
          </ac:picMkLst>
        </pc:picChg>
      </pc:sldChg>
      <pc:sldChg chg="addSp modSp new mod">
        <pc:chgData name="Daniela Neva" userId="7bcd0bde38c0d052" providerId="LiveId" clId="{F241193B-C140-4466-8721-1F96828461D1}" dt="2025-02-25T22:15:58.894" v="23" actId="1076"/>
        <pc:sldMkLst>
          <pc:docMk/>
          <pc:sldMk cId="2804477378" sldId="314"/>
        </pc:sldMkLst>
        <pc:picChg chg="add mod">
          <ac:chgData name="Daniela Neva" userId="7bcd0bde38c0d052" providerId="LiveId" clId="{F241193B-C140-4466-8721-1F96828461D1}" dt="2025-02-25T22:15:58.894" v="23" actId="1076"/>
          <ac:picMkLst>
            <pc:docMk/>
            <pc:sldMk cId="2804477378" sldId="314"/>
            <ac:picMk id="5" creationId="{7AAEAF4E-8C9B-27DC-2743-6B78BB936E8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DD8E01-BC98-4EF3-9C1A-3D8BBCB18764}" type="datetimeFigureOut">
              <a:rPr lang="es-CO" smtClean="0"/>
              <a:t>25/02/2025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73FDA0-BF60-4DAF-8446-3C60D671D4A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88609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FDA0-BF60-4DAF-8446-3C60D671D4AE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093978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DC910-509E-F69D-66C9-DDDB1DA44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EC399A6-34BF-2BE6-4F58-F9020FBC93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1D27E2F-BA72-7D2B-3921-32E283EE8F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Los condicionales son como una toma de decisiones. Te ayudan a decirle a la computadora.</a:t>
            </a:r>
            <a:br>
              <a:rPr lang="es-ES" dirty="0"/>
            </a:br>
            <a:r>
              <a:rPr lang="es-ES" dirty="0"/>
              <a:t>Hacemos una pregunta y programamos para que tome decisiones dependiendo de las condiciones. </a:t>
            </a:r>
            <a:endParaRPr lang="es-MX" dirty="0"/>
          </a:p>
          <a:p>
            <a:endParaRPr lang="es-MX" dirty="0"/>
          </a:p>
          <a:p>
            <a:r>
              <a:rPr lang="es-MX" dirty="0"/>
              <a:t>"La estructura más simple de un condicional en Python usa la palabra clave if seguida de una condición y dos puntos :.“</a:t>
            </a:r>
            <a:r>
              <a:rPr lang="es-MX" b="1" dirty="0"/>
              <a:t>Explicación</a:t>
            </a:r>
            <a:r>
              <a:rPr lang="es-MX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if indica que estamos evaluando una condición.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edad &gt;= 18 es la condición que se evalúa.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Si la condición es True, se ejecuta el código dentro del if (con </a:t>
            </a:r>
            <a:r>
              <a:rPr lang="es-MX" b="1" dirty="0"/>
              <a:t>sangría</a:t>
            </a:r>
            <a:r>
              <a:rPr lang="es-MX" dirty="0"/>
              <a:t> obligatoria).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625E3F-5475-79BB-5B48-A831C8475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FDA0-BF60-4DAF-8446-3C60D671D4AE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93465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F0390-1270-B4D8-B1E4-01DC0B795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9A4C107-4DC7-572D-5BF8-6B22A9415E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71AA437-3B44-8E24-3AFB-AB4FF00B9D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"La estructura más simple de un condicional en Python usa la palabra clave if seguida de una condición y dos puntos :.“</a:t>
            </a:r>
            <a:r>
              <a:rPr lang="es-MX" b="1" dirty="0"/>
              <a:t>Explicación</a:t>
            </a:r>
            <a:r>
              <a:rPr lang="es-MX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if indica que estamos evaluando una condición.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edad &gt;= 18 es la condición que se evalúa.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Si la condición es True, se ejecuta el código dentro del if (con </a:t>
            </a:r>
            <a:r>
              <a:rPr lang="es-MX" b="1" dirty="0"/>
              <a:t>sangría</a:t>
            </a:r>
            <a:r>
              <a:rPr lang="es-MX" dirty="0"/>
              <a:t> obligatoria).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2CE40BA-624D-3528-35B4-A22EDCB9DB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FDA0-BF60-4DAF-8446-3C60D671D4AE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29988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C513D-9EDF-76A7-5029-4FF085973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FCB2032-9EE6-C158-78FE-8D80CEF8A2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A8AE299-485A-9F34-A19E-36F26ED1DE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"La estructura más simple de un condicional en Python usa la palabra clave if seguida de una condición y dos puntos :.“</a:t>
            </a:r>
            <a:r>
              <a:rPr lang="es-MX" b="1" dirty="0"/>
              <a:t>Explicación</a:t>
            </a:r>
            <a:r>
              <a:rPr lang="es-MX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if indica que estamos evaluando una condición.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edad &gt;= 18 es la condición que se evalúa.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Si la condición es True, se ejecuta el código dentro del if (con </a:t>
            </a:r>
            <a:r>
              <a:rPr lang="es-MX" b="1" dirty="0"/>
              <a:t>sangría</a:t>
            </a:r>
            <a:r>
              <a:rPr lang="es-MX" dirty="0"/>
              <a:t> obligatoria).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31DE377-FAF4-0712-7A4D-DD9ACDB318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FDA0-BF60-4DAF-8446-3C60D671D4AE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84099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9E330-B608-C1EA-4BDC-A5F78806F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8E039DE-F640-B54D-676B-4FD88D1482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C6329D9-FE16-389E-8427-24FA5511E2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"La estructura más simple de un condicional en Python usa la palabra clave if seguida de una condición y dos puntos :.“</a:t>
            </a:r>
            <a:r>
              <a:rPr lang="es-MX" b="1" dirty="0"/>
              <a:t>Explicación</a:t>
            </a:r>
            <a:r>
              <a:rPr lang="es-MX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if indica que estamos evaluando una condición.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edad &gt;= 18 es la condición que se evalúa.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Si la condición es True, se ejecuta el código dentro del if (con </a:t>
            </a:r>
            <a:r>
              <a:rPr lang="es-MX" b="1" dirty="0"/>
              <a:t>sangría</a:t>
            </a:r>
            <a:r>
              <a:rPr lang="es-MX" dirty="0"/>
              <a:t> obligatoria).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43B7CF5-EEE2-FA88-4117-99EA73BB15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FDA0-BF60-4DAF-8446-3C60D671D4AE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273497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0E525-C93F-6AE5-89AF-663BFA884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FBEFCFD-A729-4864-9282-D2BBD1F35C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06F7218-FC1D-604E-CEC1-8314301BAC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"Los bucles nos permiten repetir acciones sin tener que escribir el mismo código varias veces. Esto hace que nuestros programas sean más eficientes y fáciles de leer.“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C9AF3DD-820C-E073-3B4F-1DBD3A06AB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FDA0-BF60-4DAF-8446-3C60D671D4AE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852109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5EC08-622E-4985-127E-70BB347FA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A29F497-4F54-CEED-34E8-221A35C9BA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8392CBE-78DF-B151-D205-6FDA1379C8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"Los bucles nos permiten repetir acciones sin tener que escribir el mismo código varias veces. Esto hace que nuestros programas sean más eficientes y fáciles de leer.“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C040439-DB2E-9ACD-B2BF-988170774E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FDA0-BF60-4DAF-8446-3C60D671D4AE}" type="slidenum">
              <a:rPr lang="es-CO" smtClean="0"/>
              <a:t>16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722153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5074E-8615-516A-B54C-435244501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7FC4834-3F62-C7E0-928B-32538D1A75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4D884BF-0BA9-1499-2680-81F9B8E5F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Los condicionales son como una toma de decisiones. Te ayudan a decirle a la computadora.</a:t>
            </a:r>
            <a:br>
              <a:rPr lang="es-ES" dirty="0"/>
            </a:br>
            <a:r>
              <a:rPr lang="es-ES" dirty="0"/>
              <a:t>Hacemos una pregunta y programamos para que tome decisiones dependiendo de las condiciones. </a:t>
            </a:r>
            <a:endParaRPr lang="es-MX" dirty="0"/>
          </a:p>
          <a:p>
            <a:endParaRPr lang="es-MX" dirty="0"/>
          </a:p>
          <a:p>
            <a:r>
              <a:rPr lang="es-MX" dirty="0"/>
              <a:t>"La estructura más simple de un condicional en Python usa la palabra clave if seguida de una condición y dos puntos :.“</a:t>
            </a:r>
            <a:r>
              <a:rPr lang="es-MX" b="1" dirty="0"/>
              <a:t>Explicación</a:t>
            </a:r>
            <a:r>
              <a:rPr lang="es-MX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if indica que estamos evaluando una condición.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edad &gt;= 18 es la condición que se evalúa.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Si la condición es True, se ejecuta el código dentro del if (con </a:t>
            </a:r>
            <a:r>
              <a:rPr lang="es-MX" b="1" dirty="0"/>
              <a:t>sangría</a:t>
            </a:r>
            <a:r>
              <a:rPr lang="es-MX" dirty="0"/>
              <a:t> obligatoria).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E339916-2729-FD89-1F33-824E3928B1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FDA0-BF60-4DAF-8446-3C60D671D4AE}" type="slidenum">
              <a:rPr lang="es-CO" smtClean="0"/>
              <a:t>17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507709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86D0A-F1F6-7C26-F4E9-93615DD79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D62DA7D-A82A-3E71-C398-031B09B2F9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3D2B5E5-81FE-D1C7-60BB-1ABA4A88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Al tener todas las librerías en un solo lugar, se vuelve más difícil gestionar y mantener los proyectos, ya que no hay un aislamiento claro entre ellos. Esto puede llevar a confusiones sobre qué librerías están en uso para cada proyecto.</a:t>
            </a:r>
          </a:p>
          <a:p>
            <a:r>
              <a:rPr lang="es-ES" b="1" dirty="0"/>
              <a:t>Ejemplo de Incompatibilidad</a:t>
            </a:r>
          </a:p>
          <a:p>
            <a:r>
              <a:rPr lang="es-ES" dirty="0"/>
              <a:t>Imagina que tienes dos proyectos en Python: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Proyecto A</a:t>
            </a:r>
            <a:r>
              <a:rPr lang="es-ES" dirty="0"/>
              <a:t> que utiliza la librería </a:t>
            </a:r>
            <a:r>
              <a:rPr lang="es-ES" b="1" dirty="0"/>
              <a:t>pandas</a:t>
            </a:r>
            <a:r>
              <a:rPr lang="es-ES" dirty="0"/>
              <a:t> versión 1.2.0.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Proyecto B</a:t>
            </a:r>
            <a:r>
              <a:rPr lang="es-ES" dirty="0"/>
              <a:t> que utiliza la misma librería </a:t>
            </a:r>
            <a:r>
              <a:rPr lang="es-ES" b="1" dirty="0"/>
              <a:t>pandas</a:t>
            </a:r>
            <a:r>
              <a:rPr lang="es-ES" dirty="0"/>
              <a:t>, pero requiere la versión 1.3.0 porque tiene una nueva función que necesitas usar.</a:t>
            </a:r>
          </a:p>
          <a:p>
            <a:r>
              <a:rPr lang="es-ES" b="1" dirty="0"/>
              <a:t>Escenario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Si instalas </a:t>
            </a:r>
            <a:r>
              <a:rPr lang="es-ES" b="1" dirty="0"/>
              <a:t>pandas</a:t>
            </a:r>
            <a:r>
              <a:rPr lang="es-ES" dirty="0"/>
              <a:t> globalmente en tu sistema y decides actualizar a la versión 1.3.0 para el Proyecto B, esto causará un problema para el Proyecto A, que ahora no funcionará correctamente porque depende de la versión 1.2.0.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El Proyecto A podría utilizar una función que ha sido eliminada en la versión 1.3.0 o podría no ser compatible con cambios en el comportamiento de la librería</a:t>
            </a:r>
          </a:p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F15232B-62DF-C432-E7CB-96D3B0ECEF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FDA0-BF60-4DAF-8446-3C60D671D4AE}" type="slidenum">
              <a:rPr lang="es-CO" smtClean="0"/>
              <a:t>18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123326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A6B62-6190-669A-44C4-4CC86B16E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8AB6B6B-6FF1-75DC-E3E6-DF348E4076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3C6D2A4-2FEE-419A-EF79-BA0950A188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Al tener todas las librerías en un solo lugar, se vuelve más difícil gestionar y mantener los proyectos, ya que no hay un aislamiento claro entre ellos. Esto puede llevar a confusiones sobre qué librerías están en uso para cada proyecto.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C5523A6-887A-397B-B812-B023034841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FDA0-BF60-4DAF-8446-3C60D671D4AE}" type="slidenum">
              <a:rPr lang="es-CO" smtClean="0"/>
              <a:t>19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414788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95557-3323-337E-1A0F-36C98FD39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B01942F-E9CC-530D-31C6-AF4AD77B28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6D8D233-65B7-4FA5-0DE5-41CED5D7EB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Los condicionales son como una toma de decisiones. Te ayudan a decirle a la computadora.</a:t>
            </a:r>
            <a:br>
              <a:rPr lang="es-ES" dirty="0"/>
            </a:br>
            <a:r>
              <a:rPr lang="es-ES" dirty="0"/>
              <a:t>Hacemos una pregunta y programamos para que tome decisiones dependiendo de las condiciones. </a:t>
            </a:r>
            <a:endParaRPr lang="es-MX" dirty="0"/>
          </a:p>
          <a:p>
            <a:endParaRPr lang="es-MX" dirty="0"/>
          </a:p>
          <a:p>
            <a:r>
              <a:rPr lang="es-MX" dirty="0"/>
              <a:t>"La estructura más simple de un condicional en Python usa la palabra clave if seguida de una condición y dos puntos :.“</a:t>
            </a:r>
            <a:r>
              <a:rPr lang="es-MX" b="1" dirty="0"/>
              <a:t>Explicación</a:t>
            </a:r>
            <a:r>
              <a:rPr lang="es-MX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if indica que estamos evaluando una condición.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edad &gt;= 18 es la condición que se evalúa.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Si la condición es True, se ejecuta el código dentro del if (con </a:t>
            </a:r>
            <a:r>
              <a:rPr lang="es-MX" b="1" dirty="0"/>
              <a:t>sangría</a:t>
            </a:r>
            <a:r>
              <a:rPr lang="es-MX" dirty="0"/>
              <a:t> obligatoria).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302E2C7-8F24-647C-1472-2F6CCE53F0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FDA0-BF60-4DAF-8446-3C60D671D4AE}" type="slidenum">
              <a:rPr lang="es-CO" smtClean="0"/>
              <a:t>20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2250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61CC3-2732-F687-E562-4F982CA94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E5CAD15-3253-8AA3-6CE4-54374B2197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2E95105-B502-AB64-F6D4-3941CE1454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</a:t>
            </a:r>
            <a:r>
              <a:rPr lang="es-ES" b="1" dirty="0"/>
              <a:t>análisis de datos</a:t>
            </a:r>
            <a:r>
              <a:rPr lang="es-ES" dirty="0"/>
              <a:t>  es convertir datos en información útil, eso depende enteramente de nuestro objetivo.</a:t>
            </a:r>
            <a:br>
              <a:rPr lang="es-ES" dirty="0"/>
            </a:br>
            <a:r>
              <a:rPr lang="es-ES" dirty="0"/>
              <a:t>Pregunta: “L</a:t>
            </a:r>
            <a:r>
              <a:rPr lang="es-ES" b="0" i="0" dirty="0">
                <a:effectLst/>
                <a:latin typeface="gg sans"/>
              </a:rPr>
              <a:t>as funciones no hacían modificaciones, pero veo que, en algunas páginas, los mezclan”</a:t>
            </a:r>
            <a:br>
              <a:rPr lang="es-ES" b="0" i="0" dirty="0">
                <a:effectLst/>
                <a:latin typeface="gg sans"/>
              </a:rPr>
            </a:br>
            <a:br>
              <a:rPr lang="es-ES" b="0" i="0" dirty="0">
                <a:effectLst/>
                <a:latin typeface="gg sans"/>
              </a:rPr>
            </a:br>
            <a:r>
              <a:rPr lang="es-ES" b="0" i="0" dirty="0">
                <a:effectLst/>
                <a:latin typeface="gg sans"/>
              </a:rPr>
              <a:t>Puede que suceda porque la documentación a veces usa el término "función" dado qué, técnicamente los métodos son funciones que pertenecen a un objeto. No te preocupes por tratar de distinguirlos tan estrictamente; este concepto lo vas a interiorizar cuando empecemos a aplicarlo porque en ese momento tendrás que pensar si necesitas un objeto nuevo o modificar alguno y tomarás la decisión de cual usar. </a:t>
            </a:r>
            <a:br>
              <a:rPr lang="es-ES" b="0" i="0" dirty="0">
                <a:effectLst/>
                <a:latin typeface="gg sans"/>
              </a:rPr>
            </a:br>
            <a:br>
              <a:rPr lang="es-ES" b="0" i="0" dirty="0">
                <a:effectLst/>
                <a:latin typeface="gg sans"/>
              </a:rPr>
            </a:b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D9DA0E3-ECB0-2973-41D1-0247ED6FC7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FDA0-BF60-4DAF-8446-3C60D671D4AE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034152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13E9C-04B0-36BF-006F-5B0FB3437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3EC5C1B-CB13-D0C6-1DF7-33627BE679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A3A4509-8F94-C677-81BB-DF3E32AFD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  <a:p>
            <a:r>
              <a:rPr lang="es-ES" dirty="0"/>
              <a:t>Proceso de exploración antes del modelado. Detectar patrones, tendencias y anomalías.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Nos ayuda a entender la calidad de los datos antes de hacer análisis </a:t>
            </a:r>
            <a:r>
              <a:rPr lang="es-ES" dirty="0" err="1"/>
              <a:t>avanzados.Identificamos</a:t>
            </a:r>
            <a:r>
              <a:rPr lang="es-ES" dirty="0"/>
              <a:t> valores faltantes, duplicados y </a:t>
            </a:r>
            <a:r>
              <a:rPr lang="es-ES" dirty="0" err="1"/>
              <a:t>outliers</a:t>
            </a:r>
            <a:r>
              <a:rPr lang="es-ES" dirty="0"/>
              <a:t>.</a:t>
            </a:r>
            <a:br>
              <a:rPr lang="es-ES" dirty="0"/>
            </a:br>
            <a:br>
              <a:rPr lang="es-ES" dirty="0"/>
            </a:br>
            <a:r>
              <a:rPr lang="es-ES" dirty="0"/>
              <a:t>Ese código es para montar Google Drive en </a:t>
            </a:r>
            <a:r>
              <a:rPr lang="es-ES" b="1" dirty="0"/>
              <a:t>Google </a:t>
            </a:r>
            <a:r>
              <a:rPr lang="es-ES" b="1" dirty="0" err="1"/>
              <a:t>Colab</a:t>
            </a:r>
            <a:r>
              <a:rPr lang="es-ES" dirty="0"/>
              <a:t>, permitiendo acceder a archivos almacenados en tu Drive desde el entorno de ejecución de </a:t>
            </a:r>
            <a:r>
              <a:rPr lang="es-ES" dirty="0" err="1"/>
              <a:t>Colab</a:t>
            </a:r>
            <a:r>
              <a:rPr lang="es-E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Primera línea: 📌 </a:t>
            </a:r>
            <a:r>
              <a:rPr lang="es-ES" b="1" dirty="0"/>
              <a:t>Importa la librería drive</a:t>
            </a:r>
            <a:r>
              <a:rPr lang="es-ES" dirty="0"/>
              <a:t>, que permite conectar Google Drive a Google </a:t>
            </a:r>
            <a:r>
              <a:rPr lang="es-ES" dirty="0" err="1"/>
              <a:t>Colab</a:t>
            </a:r>
            <a:r>
              <a:rPr lang="es-E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Segunda línea: 📌 </a:t>
            </a:r>
            <a:r>
              <a:rPr lang="es-ES" b="1" dirty="0"/>
              <a:t>Monta Google Drive en la ruta /</a:t>
            </a:r>
            <a:r>
              <a:rPr lang="es-ES" b="1" dirty="0" err="1"/>
              <a:t>content</a:t>
            </a:r>
            <a:r>
              <a:rPr lang="es-ES" b="1" dirty="0"/>
              <a:t>/drive</a:t>
            </a:r>
            <a:r>
              <a:rPr lang="es-ES" dirty="0"/>
              <a:t>, permitiendo acceder a los archivos dentro de </a:t>
            </a:r>
            <a:r>
              <a:rPr lang="es-ES" dirty="0" err="1"/>
              <a:t>Colab</a:t>
            </a:r>
            <a:r>
              <a:rPr lang="es-ES" dirty="0"/>
              <a:t>.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BF6B301-CCDF-EC64-CDDA-E16D775FA2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FDA0-BF60-4DAF-8446-3C60D671D4AE}" type="slidenum">
              <a:rPr lang="es-CO" smtClean="0"/>
              <a:t>21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660011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14C7E-5581-3E12-BC0D-E97072F18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EC084FC-82ED-A243-BEE9-AB87EBBDCB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6C9DD99-48AF-6A12-EF9D-7D5967D13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  <a:p>
            <a:r>
              <a:rPr lang="es-ES" dirty="0"/>
              <a:t>Proceso de exploración antes del modelado. Detectar patrones, tendencias y anomalías.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Nos ayuda a entender la calidad de los datos antes de hacer análisis </a:t>
            </a:r>
            <a:r>
              <a:rPr lang="es-ES" dirty="0" err="1"/>
              <a:t>avanzados.Identificamos</a:t>
            </a:r>
            <a:r>
              <a:rPr lang="es-ES" dirty="0"/>
              <a:t> valores faltantes, duplicados y </a:t>
            </a:r>
            <a:r>
              <a:rPr lang="es-ES" dirty="0" err="1"/>
              <a:t>outliers</a:t>
            </a:r>
            <a:r>
              <a:rPr lang="es-ES" dirty="0"/>
              <a:t>.</a:t>
            </a:r>
            <a:br>
              <a:rPr lang="es-ES" dirty="0"/>
            </a:br>
            <a:br>
              <a:rPr lang="es-ES" dirty="0"/>
            </a:br>
            <a:r>
              <a:rPr lang="es-ES" dirty="0"/>
              <a:t>Ese código es para montar Google Drive en </a:t>
            </a:r>
            <a:r>
              <a:rPr lang="es-ES" b="1" dirty="0"/>
              <a:t>Google </a:t>
            </a:r>
            <a:r>
              <a:rPr lang="es-ES" b="1" dirty="0" err="1"/>
              <a:t>Colab</a:t>
            </a:r>
            <a:r>
              <a:rPr lang="es-ES" dirty="0"/>
              <a:t>, permitiendo acceder a archivos almacenados en tu Drive desde el entorno de ejecución de </a:t>
            </a:r>
            <a:r>
              <a:rPr lang="es-ES" dirty="0" err="1"/>
              <a:t>Colab</a:t>
            </a:r>
            <a:r>
              <a:rPr lang="es-E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Primera línea: 📌 </a:t>
            </a:r>
            <a:r>
              <a:rPr lang="es-ES" b="1" dirty="0"/>
              <a:t>Importa la librería drive</a:t>
            </a:r>
            <a:r>
              <a:rPr lang="es-ES" dirty="0"/>
              <a:t>, que permite conectar Google Drive a Google </a:t>
            </a:r>
            <a:r>
              <a:rPr lang="es-ES" dirty="0" err="1"/>
              <a:t>Colab</a:t>
            </a:r>
            <a:r>
              <a:rPr lang="es-E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Segunda línea: 📌 </a:t>
            </a:r>
            <a:r>
              <a:rPr lang="es-ES" b="1" dirty="0"/>
              <a:t>Monta Google Drive en la ruta /</a:t>
            </a:r>
            <a:r>
              <a:rPr lang="es-ES" b="1" dirty="0" err="1"/>
              <a:t>content</a:t>
            </a:r>
            <a:r>
              <a:rPr lang="es-ES" b="1" dirty="0"/>
              <a:t>/drive</a:t>
            </a:r>
            <a:r>
              <a:rPr lang="es-ES" dirty="0"/>
              <a:t>, permitiendo acceder a los archivos dentro de </a:t>
            </a:r>
            <a:r>
              <a:rPr lang="es-ES" dirty="0" err="1"/>
              <a:t>Colab</a:t>
            </a:r>
            <a:r>
              <a:rPr lang="es-ES" dirty="0"/>
              <a:t>.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215EF42-586A-1A25-40D7-1602D005B0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FDA0-BF60-4DAF-8446-3C60D671D4AE}" type="slidenum">
              <a:rPr lang="es-CO" smtClean="0"/>
              <a:t>22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399892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A9414-CD2C-E881-8703-BE1CBAEF3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16822CA-0AB5-1B45-BFE9-63EFC74913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90D2C76-3234-1763-0C17-BB87FB2090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Proceso de exploración antes del modelado. Detectar patrones, tendencias y anomalías.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Nos ayuda a entender la calidad de los datos antes de hacer análisis </a:t>
            </a:r>
            <a:r>
              <a:rPr lang="es-ES" dirty="0" err="1"/>
              <a:t>avanzados.Identificamos</a:t>
            </a:r>
            <a:r>
              <a:rPr lang="es-ES" dirty="0"/>
              <a:t> valores faltantes, duplicados y </a:t>
            </a:r>
            <a:r>
              <a:rPr lang="es-ES" dirty="0" err="1"/>
              <a:t>outliers</a:t>
            </a:r>
            <a:r>
              <a:rPr lang="es-ES" dirty="0"/>
              <a:t>.</a:t>
            </a: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371A40A-4049-D889-3F43-55093EC0C6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FDA0-BF60-4DAF-8446-3C60D671D4AE}" type="slidenum">
              <a:rPr lang="es-CO" smtClean="0"/>
              <a:t>23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057566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02B98-42E6-4D32-84F9-0C34FF6E3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BD50A5C-F08B-509F-2164-B10FDAC8BF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1649745-3B57-8C1C-8EAA-D0D37EE0D4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🔥 Conclusión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Recorrer lista de diccionarios: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elemento in lista: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Recorrer un diccionario dentro de un diccionario: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clave, valor in </a:t>
            </a:r>
            <a:r>
              <a:rPr lang="es-ES" dirty="0" err="1"/>
              <a:t>diccionario.items</a:t>
            </a:r>
            <a:r>
              <a:rPr lang="es-ES" dirty="0"/>
              <a:t>():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Acceder a valores específicos:</a:t>
            </a:r>
            <a:r>
              <a:rPr lang="es-ES" dirty="0"/>
              <a:t> diccionario["clave"]["subclave"]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E58FDC-6F7C-9EC3-731B-9259B22B81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FDA0-BF60-4DAF-8446-3C60D671D4AE}" type="slidenum">
              <a:rPr lang="es-CO" smtClean="0"/>
              <a:t>24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25209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45374-ADCA-41FC-BD58-AC6BBD7DE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394501C-0ECD-34B7-7A5B-D003C5BA92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A4BF6B3-A7C4-4772-9C57-5455329D64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ED030EA-22C3-09E4-45F0-D3CD3F330F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FDA0-BF60-4DAF-8446-3C60D671D4AE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20466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C86D8-2957-5741-8C8C-B52AC0012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29D6B01-4B0B-5D04-DBC9-D63AA023AE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4FD1228-0184-E1EE-FD6E-587F099BFC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Los condicionales son como una toma de decisiones. Te ayudan a decirle a la computadora.</a:t>
            </a:r>
            <a:br>
              <a:rPr lang="es-ES" dirty="0"/>
            </a:br>
            <a:r>
              <a:rPr lang="es-ES" dirty="0"/>
              <a:t>Hacemos una pregunta y programamos para que tome decisiones dependiendo de las condiciones. </a:t>
            </a:r>
            <a:endParaRPr lang="es-MX" dirty="0"/>
          </a:p>
          <a:p>
            <a:endParaRPr lang="es-MX" dirty="0"/>
          </a:p>
          <a:p>
            <a:r>
              <a:rPr lang="es-MX" dirty="0"/>
              <a:t>"La estructura más simple de un condicional en Python usa la palabra clave if seguida de una condición y dos puntos :.“</a:t>
            </a:r>
            <a:r>
              <a:rPr lang="es-MX" b="1" dirty="0"/>
              <a:t>Explicación</a:t>
            </a:r>
            <a:r>
              <a:rPr lang="es-MX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if indica que estamos evaluando una condición.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edad &gt;= 18 es la condición que se evalúa.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Si la condición es True, se ejecuta el código dentro del if (con </a:t>
            </a:r>
            <a:r>
              <a:rPr lang="es-MX" b="1" dirty="0"/>
              <a:t>sangría</a:t>
            </a:r>
            <a:r>
              <a:rPr lang="es-MX" dirty="0"/>
              <a:t> obligatoria).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AD41467-D01F-E4C9-11A6-A51CF5CBB2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FDA0-BF60-4DAF-8446-3C60D671D4AE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23323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FD425-749A-5B9D-2475-1C3CC9188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86A1C59-A5AC-594E-D6E9-4CEE3C9201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48C8279-FB88-D0EC-DF08-BB56462115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Los condicionales son como una toma de decisiones. Te ayudan a decirle a la computadora.</a:t>
            </a:r>
            <a:br>
              <a:rPr lang="es-ES" dirty="0"/>
            </a:br>
            <a:r>
              <a:rPr lang="es-ES" dirty="0"/>
              <a:t>Hacemos una pregunta y programamos para que tome decisiones dependiendo de las condiciones. </a:t>
            </a:r>
            <a:endParaRPr lang="es-MX" dirty="0"/>
          </a:p>
          <a:p>
            <a:endParaRPr lang="es-MX" dirty="0"/>
          </a:p>
          <a:p>
            <a:r>
              <a:rPr lang="es-MX" dirty="0"/>
              <a:t>"La estructura más simple de un condicional en Python usa la palabra clave if seguida de una condición y dos puntos :.“</a:t>
            </a:r>
            <a:r>
              <a:rPr lang="es-MX" b="1" dirty="0"/>
              <a:t>Explicación</a:t>
            </a:r>
            <a:r>
              <a:rPr lang="es-MX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if indica que estamos evaluando una condición.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edad &gt;= 18 es la condición que se evalúa.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Si la condición es True, se ejecuta el código dentro del if (con </a:t>
            </a:r>
            <a:r>
              <a:rPr lang="es-MX" b="1" dirty="0"/>
              <a:t>sangría</a:t>
            </a:r>
            <a:r>
              <a:rPr lang="es-MX" dirty="0"/>
              <a:t> obligatoria).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52FC79D-46AC-09CA-9F62-E3EC326064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FDA0-BF60-4DAF-8446-3C60D671D4AE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4435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6D0DC-5CEE-31F3-1EAB-B652B639C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E3EC623-AB73-F09F-B552-148984D192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2DB8FEF-6DD8-5AB5-26FE-9E4CDC178F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Los condicionales son como una toma de decisiones. Te ayudan a decirle a la computadora.</a:t>
            </a:r>
            <a:br>
              <a:rPr lang="es-ES" dirty="0"/>
            </a:br>
            <a:r>
              <a:rPr lang="es-ES" dirty="0"/>
              <a:t>Hacemos una pregunta y programamos para que tome decisiones dependiendo de las condiciones. </a:t>
            </a:r>
            <a:endParaRPr lang="es-MX" dirty="0"/>
          </a:p>
          <a:p>
            <a:endParaRPr lang="es-MX" dirty="0"/>
          </a:p>
          <a:p>
            <a:r>
              <a:rPr lang="es-MX" dirty="0"/>
              <a:t>"La estructura más simple de un condicional en Python usa la palabra clave if seguida de una condición y dos puntos :.“</a:t>
            </a:r>
            <a:r>
              <a:rPr lang="es-MX" b="1" dirty="0"/>
              <a:t>Explicación</a:t>
            </a:r>
            <a:r>
              <a:rPr lang="es-MX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if indica que estamos evaluando una condición.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edad &gt;= 18 es la condición que se evalúa.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Si la condición es True, se ejecuta el código dentro del if (con </a:t>
            </a:r>
            <a:r>
              <a:rPr lang="es-MX" b="1" dirty="0"/>
              <a:t>sangría</a:t>
            </a:r>
            <a:r>
              <a:rPr lang="es-MX" dirty="0"/>
              <a:t> obligatoria).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6483BF2-475D-FB9D-D618-1975A114F9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FDA0-BF60-4DAF-8446-3C60D671D4AE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08028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7E70C-5C4C-1018-7BF8-863B0B434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94F9983-B507-E871-321C-4DD157DE0A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41E70F9-C801-86E3-50B3-19178CEC86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"La estructura más simple de un condicional en Python usa la palabra clave if seguida de una condición y dos puntos :.“</a:t>
            </a:r>
            <a:r>
              <a:rPr lang="es-MX" b="1" dirty="0"/>
              <a:t>Explicación</a:t>
            </a:r>
            <a:r>
              <a:rPr lang="es-MX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if indica que estamos evaluando una condición.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edad &gt;= 18 es la condición que se evalúa.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Si la condición es True, se ejecuta el código dentro del if (con </a:t>
            </a:r>
            <a:r>
              <a:rPr lang="es-MX" b="1" dirty="0"/>
              <a:t>sangría</a:t>
            </a:r>
            <a:r>
              <a:rPr lang="es-MX" dirty="0"/>
              <a:t> obligatoria).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3500D90-63B9-9575-49BC-AA9DEC7D80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FDA0-BF60-4DAF-8446-3C60D671D4AE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9636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B4B20-1411-21BB-4CC7-D5A980940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26D6D5F-0193-1711-F1DE-36CEDB72B6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81932F0-874C-4627-831D-9BAE96C170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"La estructura más simple de un condicional en Python usa la palabra clave if seguida de una condición y dos puntos :.“</a:t>
            </a:r>
            <a:r>
              <a:rPr lang="es-MX" b="1" dirty="0"/>
              <a:t>Explicación</a:t>
            </a:r>
            <a:r>
              <a:rPr lang="es-MX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if indica que estamos evaluando una condición.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edad &gt;= 18 es la condición que se evalúa.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Si la condición es True, se ejecuta el código dentro del if (con </a:t>
            </a:r>
            <a:r>
              <a:rPr lang="es-MX" b="1" dirty="0"/>
              <a:t>sangría</a:t>
            </a:r>
            <a:r>
              <a:rPr lang="es-MX" dirty="0"/>
              <a:t> obligatoria).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67336F5-33AE-607D-D597-7A2AD82D27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FDA0-BF60-4DAF-8446-3C60D671D4AE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90144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B6D72-04D0-9068-9098-86BCB05AD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CF2B101-99EC-39EC-0ED5-B0B807208E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94C1820-5249-10EF-C687-121DDA8A5E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"La estructura más simple de un condicional en Python usa la palabra clave if seguida de una condición y dos puntos :.“</a:t>
            </a:r>
            <a:r>
              <a:rPr lang="es-MX" b="1" dirty="0"/>
              <a:t>Explicación</a:t>
            </a:r>
            <a:r>
              <a:rPr lang="es-MX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if indica que estamos evaluando una condición.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edad &gt;= 18 es la condición que se evalúa.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Si la condición es True, se ejecuta el código dentro del if (con </a:t>
            </a:r>
            <a:r>
              <a:rPr lang="es-MX" b="1" dirty="0"/>
              <a:t>sangría</a:t>
            </a:r>
            <a:r>
              <a:rPr lang="es-MX" dirty="0"/>
              <a:t> obligatoria).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C8A8C67-0CF3-2E12-206D-F7E53DC6D9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3FDA0-BF60-4DAF-8446-3C60D671D4AE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70864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25/02/2025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819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25/02/2025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1863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25/02/2025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509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25/02/2025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8174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25/02/2025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9700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25/02/2025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9029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25/02/2025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2394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25/02/2025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0658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25/02/2025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2375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25/02/2025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0449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25/02/2025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60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771E8B-6CA5-40B2-8038-0E112F3DAC1C}" type="datetimeFigureOut">
              <a:rPr lang="es-ES" smtClean="0"/>
              <a:t>25/02/2025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311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4.jpeg"/><Relationship Id="rId3" Type="http://schemas.openxmlformats.org/officeDocument/2006/relationships/image" Target="../media/image3.png"/><Relationship Id="rId7" Type="http://schemas.openxmlformats.org/officeDocument/2006/relationships/image" Target="../media/image19.jpeg"/><Relationship Id="rId12" Type="http://schemas.microsoft.com/office/2007/relationships/hdphoto" Target="../media/hdphoto1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jpe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0.jpeg"/><Relationship Id="rId18" Type="http://schemas.openxmlformats.org/officeDocument/2006/relationships/image" Target="../media/image34.jpeg"/><Relationship Id="rId3" Type="http://schemas.openxmlformats.org/officeDocument/2006/relationships/image" Target="../media/image3.png"/><Relationship Id="rId7" Type="http://schemas.openxmlformats.org/officeDocument/2006/relationships/image" Target="../media/image26.jpeg"/><Relationship Id="rId12" Type="http://schemas.microsoft.com/office/2007/relationships/hdphoto" Target="../media/hdphoto3.wdp"/><Relationship Id="rId17" Type="http://schemas.openxmlformats.org/officeDocument/2006/relationships/image" Target="../media/image33.jpe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9.png"/><Relationship Id="rId5" Type="http://schemas.openxmlformats.org/officeDocument/2006/relationships/image" Target="../media/image25.jpeg"/><Relationship Id="rId15" Type="http://schemas.microsoft.com/office/2007/relationships/hdphoto" Target="../media/hdphoto4.wdp"/><Relationship Id="rId10" Type="http://schemas.openxmlformats.org/officeDocument/2006/relationships/image" Target="../media/image28.jpeg"/><Relationship Id="rId4" Type="http://schemas.openxmlformats.org/officeDocument/2006/relationships/image" Target="../media/image16.jpeg"/><Relationship Id="rId9" Type="http://schemas.microsoft.com/office/2007/relationships/hdphoto" Target="../media/hdphoto2.wdp"/><Relationship Id="rId1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6195E13F-6DA5-6F08-62FC-7565F27695E0}"/>
              </a:ext>
            </a:extLst>
          </p:cNvPr>
          <p:cNvSpPr/>
          <p:nvPr/>
        </p:nvSpPr>
        <p:spPr>
          <a:xfrm>
            <a:off x="2839416" y="4554087"/>
            <a:ext cx="5455341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Daniela Nev</a:t>
            </a:r>
            <a:r>
              <a:rPr lang="es-E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 R.</a:t>
            </a:r>
          </a:p>
        </p:txBody>
      </p:sp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EFE383-3277-B0EA-7494-B5DA868C0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01913E9-7942-ACF7-8DAC-6C29406F7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13984CA-5554-D6D6-898F-EAB82009942A}"/>
              </a:ext>
            </a:extLst>
          </p:cNvPr>
          <p:cNvSpPr/>
          <p:nvPr/>
        </p:nvSpPr>
        <p:spPr>
          <a:xfrm>
            <a:off x="10211692" y="3976904"/>
            <a:ext cx="184731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endParaRPr lang="es-ES" sz="5400" b="1" dirty="0">
              <a:ln w="10160">
                <a:solidFill>
                  <a:srgbClr val="BD13A1"/>
                </a:solidFill>
                <a:prstDash val="solid"/>
              </a:ln>
              <a:solidFill>
                <a:srgbClr val="BD13A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Imagen 2" descr="Diagrama&#10;&#10;El contenido generado por IA puede ser incorrecto.">
            <a:extLst>
              <a:ext uri="{FF2B5EF4-FFF2-40B4-BE49-F238E27FC236}">
                <a16:creationId xmlns:a16="http://schemas.microsoft.com/office/drawing/2014/main" id="{0D58F080-8BD1-E79B-5698-2E7AE32C9D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239584"/>
            <a:ext cx="8389620" cy="547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595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14124E-07B1-1041-B62C-63B1E8442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AE97A84-9D95-2211-DBD4-B696A118A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F382F9C-1AAE-D17A-F44A-387F20D8C8B0}"/>
              </a:ext>
            </a:extLst>
          </p:cNvPr>
          <p:cNvSpPr/>
          <p:nvPr/>
        </p:nvSpPr>
        <p:spPr>
          <a:xfrm>
            <a:off x="10264243" y="3976904"/>
            <a:ext cx="184731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endParaRPr lang="es-ES" sz="5400" b="1" dirty="0">
              <a:ln w="10160">
                <a:solidFill>
                  <a:srgbClr val="BD13A1"/>
                </a:solidFill>
                <a:prstDash val="solid"/>
              </a:ln>
              <a:solidFill>
                <a:srgbClr val="BD13A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2A9D157F-E0D7-0C3D-38C0-B7812BBB42D2}"/>
              </a:ext>
            </a:extLst>
          </p:cNvPr>
          <p:cNvSpPr/>
          <p:nvPr/>
        </p:nvSpPr>
        <p:spPr>
          <a:xfrm>
            <a:off x="3153314" y="1073132"/>
            <a:ext cx="9014562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s-MX" sz="4400" b="1" dirty="0">
                <a:ln w="10160">
                  <a:solidFill>
                    <a:srgbClr val="BD13A1"/>
                  </a:solidFill>
                  <a:prstDash val="solid"/>
                </a:ln>
                <a:solidFill>
                  <a:srgbClr val="BD13A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Condicionales</a:t>
            </a:r>
          </a:p>
          <a:p>
            <a:r>
              <a:rPr lang="es-MX" sz="4400" b="1" dirty="0">
                <a:ln w="10160">
                  <a:solidFill>
                    <a:srgbClr val="BD13A1"/>
                  </a:solidFill>
                  <a:prstDash val="solid"/>
                </a:ln>
                <a:solidFill>
                  <a:srgbClr val="BD13A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El juego del: </a:t>
            </a:r>
            <a:r>
              <a:rPr lang="es-ES" sz="4400" b="1" dirty="0">
                <a:solidFill>
                  <a:srgbClr val="92D050"/>
                </a:solidFill>
              </a:rPr>
              <a:t>"si... Entonces".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608DDA36-8150-37A1-C586-D518D58D5BB8}"/>
              </a:ext>
            </a:extLst>
          </p:cNvPr>
          <p:cNvGrpSpPr/>
          <p:nvPr/>
        </p:nvGrpSpPr>
        <p:grpSpPr>
          <a:xfrm>
            <a:off x="2579507" y="2977242"/>
            <a:ext cx="10757573" cy="3752945"/>
            <a:chOff x="2579507" y="2977242"/>
            <a:chExt cx="10757573" cy="3752945"/>
          </a:xfrm>
        </p:grpSpPr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166F725F-0CC8-6A15-2F09-CE5426812A69}"/>
                </a:ext>
              </a:extLst>
            </p:cNvPr>
            <p:cNvGrpSpPr/>
            <p:nvPr/>
          </p:nvGrpSpPr>
          <p:grpSpPr>
            <a:xfrm>
              <a:off x="2579507" y="2977242"/>
              <a:ext cx="10757573" cy="3423198"/>
              <a:chOff x="2453383" y="2978538"/>
              <a:chExt cx="10757573" cy="3423198"/>
            </a:xfrm>
          </p:grpSpPr>
          <p:grpSp>
            <p:nvGrpSpPr>
              <p:cNvPr id="16" name="Grupo 15">
                <a:extLst>
                  <a:ext uri="{FF2B5EF4-FFF2-40B4-BE49-F238E27FC236}">
                    <a16:creationId xmlns:a16="http://schemas.microsoft.com/office/drawing/2014/main" id="{A6F97085-D74D-C2E5-B2AA-2822573E58CA}"/>
                  </a:ext>
                </a:extLst>
              </p:cNvPr>
              <p:cNvGrpSpPr/>
              <p:nvPr/>
            </p:nvGrpSpPr>
            <p:grpSpPr>
              <a:xfrm>
                <a:off x="3022344" y="2978538"/>
                <a:ext cx="6258290" cy="3337744"/>
                <a:chOff x="3581173" y="2587466"/>
                <a:chExt cx="6267842" cy="3341362"/>
              </a:xfrm>
            </p:grpSpPr>
            <p:pic>
              <p:nvPicPr>
                <p:cNvPr id="3" name="Imagen 2">
                  <a:extLst>
                    <a:ext uri="{FF2B5EF4-FFF2-40B4-BE49-F238E27FC236}">
                      <a16:creationId xmlns:a16="http://schemas.microsoft.com/office/drawing/2014/main" id="{5E88B159-887A-2452-8C4F-2F094BD154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36180" y="2587466"/>
                  <a:ext cx="4512835" cy="3341362"/>
                </a:xfrm>
                <a:prstGeom prst="rect">
                  <a:avLst/>
                </a:prstGeom>
              </p:spPr>
            </p:pic>
            <p:grpSp>
              <p:nvGrpSpPr>
                <p:cNvPr id="15" name="Grupo 14">
                  <a:extLst>
                    <a:ext uri="{FF2B5EF4-FFF2-40B4-BE49-F238E27FC236}">
                      <a16:creationId xmlns:a16="http://schemas.microsoft.com/office/drawing/2014/main" id="{8CC0712F-82A5-C2F3-ED94-E602104A8695}"/>
                    </a:ext>
                  </a:extLst>
                </p:cNvPr>
                <p:cNvGrpSpPr/>
                <p:nvPr/>
              </p:nvGrpSpPr>
              <p:grpSpPr>
                <a:xfrm>
                  <a:off x="3581173" y="2587466"/>
                  <a:ext cx="1869621" cy="724662"/>
                  <a:chOff x="3581173" y="2587466"/>
                  <a:chExt cx="1869621" cy="724662"/>
                </a:xfrm>
              </p:grpSpPr>
              <p:pic>
                <p:nvPicPr>
                  <p:cNvPr id="6" name="Imagen 5">
                    <a:extLst>
                      <a:ext uri="{FF2B5EF4-FFF2-40B4-BE49-F238E27FC236}">
                        <a16:creationId xmlns:a16="http://schemas.microsoft.com/office/drawing/2014/main" id="{C058FF97-6F22-2FB8-AE3F-B452E96869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rcRect r="74156" b="58108"/>
                  <a:stretch/>
                </p:blipFill>
                <p:spPr>
                  <a:xfrm>
                    <a:off x="3581173" y="2587466"/>
                    <a:ext cx="709685" cy="724662"/>
                  </a:xfrm>
                  <a:prstGeom prst="rect">
                    <a:avLst/>
                  </a:prstGeom>
                </p:spPr>
              </p:pic>
              <p:cxnSp>
                <p:nvCxnSpPr>
                  <p:cNvPr id="10" name="Conector recto de flecha 9">
                    <a:extLst>
                      <a:ext uri="{FF2B5EF4-FFF2-40B4-BE49-F238E27FC236}">
                        <a16:creationId xmlns:a16="http://schemas.microsoft.com/office/drawing/2014/main" id="{17DBBE48-F200-C2B7-EF6F-0171B51C1DBC}"/>
                      </a:ext>
                    </a:extLst>
                  </p:cNvPr>
                  <p:cNvCxnSpPr>
                    <a:cxnSpLocks/>
                    <a:endCxn id="6" idx="3"/>
                  </p:cNvCxnSpPr>
                  <p:nvPr/>
                </p:nvCxnSpPr>
                <p:spPr>
                  <a:xfrm flipH="1" flipV="1">
                    <a:off x="4290858" y="2949797"/>
                    <a:ext cx="1159936" cy="4419"/>
                  </a:xfrm>
                  <a:prstGeom prst="straightConnector1">
                    <a:avLst/>
                  </a:prstGeom>
                  <a:ln w="57150">
                    <a:solidFill>
                      <a:schemeClr val="accent6">
                        <a:lumMod val="60000"/>
                        <a:lumOff val="40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6"/>
                  </a:lnRef>
                  <a:fillRef idx="0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3" name="Conector recto de flecha 12">
                  <a:extLst>
                    <a:ext uri="{FF2B5EF4-FFF2-40B4-BE49-F238E27FC236}">
                      <a16:creationId xmlns:a16="http://schemas.microsoft.com/office/drawing/2014/main" id="{BF29C82B-816E-39DC-02D3-91670C6957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870827" y="4725209"/>
                  <a:ext cx="579968" cy="0"/>
                </a:xfrm>
                <a:prstGeom prst="straightConnector1">
                  <a:avLst/>
                </a:prstGeom>
                <a:ln w="57150">
                  <a:solidFill>
                    <a:schemeClr val="accent6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Rectángulo 18">
                <a:extLst>
                  <a:ext uri="{FF2B5EF4-FFF2-40B4-BE49-F238E27FC236}">
                    <a16:creationId xmlns:a16="http://schemas.microsoft.com/office/drawing/2014/main" id="{431168E5-3433-0175-A07E-6DA03A5717FC}"/>
                  </a:ext>
                </a:extLst>
              </p:cNvPr>
              <p:cNvSpPr/>
              <p:nvPr/>
            </p:nvSpPr>
            <p:spPr>
              <a:xfrm>
                <a:off x="9709432" y="3833681"/>
                <a:ext cx="3501524" cy="13849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s-MX" sz="3600" b="1" dirty="0">
                    <a:ln w="10160">
                      <a:solidFill>
                        <a:srgbClr val="92D050"/>
                      </a:solidFill>
                      <a:prstDash val="solid"/>
                    </a:ln>
                    <a:solidFill>
                      <a:srgbClr val="92D050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Aharoni" panose="02010803020104030203" pitchFamily="2" charset="-79"/>
                    <a:cs typeface="Aharoni" panose="02010803020104030203" pitchFamily="2" charset="-79"/>
                  </a:rPr>
                  <a:t>Entonces</a:t>
                </a:r>
              </a:p>
              <a:p>
                <a:r>
                  <a:rPr lang="es-MX" sz="2400" b="1" dirty="0">
                    <a:ln w="10160">
                      <a:solidFill>
                        <a:srgbClr val="EC42D0"/>
                      </a:solidFill>
                      <a:prstDash val="solid"/>
                    </a:ln>
                    <a:solidFill>
                      <a:srgbClr val="BD13A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Aharoni" panose="02010803020104030203" pitchFamily="2" charset="-79"/>
                    <a:cs typeface="Aharoni" panose="02010803020104030203" pitchFamily="2" charset="-79"/>
                  </a:rPr>
                  <a:t>Sangría</a:t>
                </a:r>
              </a:p>
              <a:p>
                <a:r>
                  <a:rPr lang="es-MX" sz="2400" b="1" dirty="0">
                    <a:ln w="10160">
                      <a:solidFill>
                        <a:srgbClr val="EC42D0"/>
                      </a:solidFill>
                      <a:prstDash val="solid"/>
                    </a:ln>
                    <a:solidFill>
                      <a:srgbClr val="BD13A1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Aharoni" panose="02010803020104030203" pitchFamily="2" charset="-79"/>
                    <a:cs typeface="Aharoni" panose="02010803020104030203" pitchFamily="2" charset="-79"/>
                  </a:rPr>
                  <a:t>Obligatoria</a:t>
                </a:r>
              </a:p>
            </p:txBody>
          </p:sp>
          <p:cxnSp>
            <p:nvCxnSpPr>
              <p:cNvPr id="22" name="Conector recto de flecha 21">
                <a:extLst>
                  <a:ext uri="{FF2B5EF4-FFF2-40B4-BE49-F238E27FC236}">
                    <a16:creationId xmlns:a16="http://schemas.microsoft.com/office/drawing/2014/main" id="{66B77D0B-7C92-D46B-DE2A-56DB6C001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51284" y="5695681"/>
                <a:ext cx="1213288" cy="0"/>
              </a:xfrm>
              <a:prstGeom prst="straightConnector1">
                <a:avLst/>
              </a:prstGeom>
              <a:ln w="57150">
                <a:solidFill>
                  <a:schemeClr val="accent6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4" name="Conector recto de flecha 23">
                <a:extLst>
                  <a:ext uri="{FF2B5EF4-FFF2-40B4-BE49-F238E27FC236}">
                    <a16:creationId xmlns:a16="http://schemas.microsoft.com/office/drawing/2014/main" id="{33063372-551F-02B5-D938-089CC3CB6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96144" y="4185745"/>
                <a:ext cx="1213288" cy="0"/>
              </a:xfrm>
              <a:prstGeom prst="straightConnector1">
                <a:avLst/>
              </a:prstGeom>
              <a:ln w="57150">
                <a:solidFill>
                  <a:schemeClr val="accent6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81B51CB1-49C2-79AF-3791-8FBF3932269C}"/>
                  </a:ext>
                </a:extLst>
              </p:cNvPr>
              <p:cNvSpPr txBox="1"/>
              <p:nvPr/>
            </p:nvSpPr>
            <p:spPr>
              <a:xfrm>
                <a:off x="2453383" y="4647410"/>
                <a:ext cx="6096000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CO" sz="3600" b="1" dirty="0">
                    <a:ln w="1016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60000"/>
                        <a:lumOff val="40000"/>
                      </a:schemeClr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Aharoni" panose="02010803020104030203" pitchFamily="2" charset="-79"/>
                    <a:cs typeface="Aharoni" panose="02010803020104030203" pitchFamily="2" charset="-79"/>
                  </a:rPr>
                  <a:t>de lo </a:t>
                </a:r>
              </a:p>
              <a:p>
                <a:r>
                  <a:rPr lang="es-CO" sz="3600" b="1" dirty="0">
                    <a:ln w="1016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60000"/>
                        <a:lumOff val="40000"/>
                      </a:schemeClr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Aharoni" panose="02010803020104030203" pitchFamily="2" charset="-79"/>
                    <a:cs typeface="Aharoni" panose="02010803020104030203" pitchFamily="2" charset="-79"/>
                  </a:rPr>
                  <a:t>contrario,</a:t>
                </a:r>
              </a:p>
              <a:p>
                <a:endParaRPr lang="es-CO" sz="3600" dirty="0"/>
              </a:p>
            </p:txBody>
          </p:sp>
        </p:grp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924B192E-7974-B425-574E-1B68251411CE}"/>
                </a:ext>
              </a:extLst>
            </p:cNvPr>
            <p:cNvSpPr/>
            <p:nvPr/>
          </p:nvSpPr>
          <p:spPr>
            <a:xfrm>
              <a:off x="9790696" y="5345192"/>
              <a:ext cx="3501524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MX" sz="3600" b="1" dirty="0">
                  <a:ln w="10160">
                    <a:solidFill>
                      <a:srgbClr val="92D050"/>
                    </a:solidFill>
                    <a:prstDash val="solid"/>
                  </a:ln>
                  <a:solidFill>
                    <a:srgbClr val="92D05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Entonces</a:t>
              </a:r>
            </a:p>
            <a:p>
              <a:r>
                <a:rPr lang="es-MX" sz="2400" b="1" dirty="0">
                  <a:ln w="10160">
                    <a:solidFill>
                      <a:srgbClr val="EC42D0"/>
                    </a:solidFill>
                    <a:prstDash val="solid"/>
                  </a:ln>
                  <a:solidFill>
                    <a:srgbClr val="BD13A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Sangría</a:t>
              </a:r>
            </a:p>
            <a:p>
              <a:r>
                <a:rPr lang="es-MX" sz="2400" b="1" dirty="0">
                  <a:ln w="10160">
                    <a:solidFill>
                      <a:srgbClr val="EC42D0"/>
                    </a:solidFill>
                    <a:prstDash val="solid"/>
                  </a:ln>
                  <a:solidFill>
                    <a:srgbClr val="BD13A1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Obligatoria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590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3D5B6C-D142-A4CD-2AA7-EED9988EB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B40E14-7ECB-18A7-5C80-1CE5A9FC3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B676344-F6BE-6820-C3DF-6E9B65D88779}"/>
              </a:ext>
            </a:extLst>
          </p:cNvPr>
          <p:cNvSpPr/>
          <p:nvPr/>
        </p:nvSpPr>
        <p:spPr>
          <a:xfrm>
            <a:off x="10264243" y="3976904"/>
            <a:ext cx="184731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endParaRPr lang="es-ES" sz="5400" b="1" dirty="0">
              <a:ln w="10160">
                <a:solidFill>
                  <a:srgbClr val="BD13A1"/>
                </a:solidFill>
                <a:prstDash val="solid"/>
              </a:ln>
              <a:solidFill>
                <a:srgbClr val="BD13A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A18B9B5-4BD1-E95D-4311-A929D2BF9209}"/>
              </a:ext>
            </a:extLst>
          </p:cNvPr>
          <p:cNvSpPr/>
          <p:nvPr/>
        </p:nvSpPr>
        <p:spPr>
          <a:xfrm>
            <a:off x="2826446" y="1117728"/>
            <a:ext cx="8682777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s-MX" sz="5400" b="1" dirty="0">
                <a:ln w="10160">
                  <a:solidFill>
                    <a:srgbClr val="BD13A1"/>
                  </a:solidFill>
                  <a:prstDash val="solid"/>
                </a:ln>
                <a:solidFill>
                  <a:srgbClr val="BD13A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Condicionales</a:t>
            </a:r>
          </a:p>
        </p:txBody>
      </p:sp>
      <p:grpSp>
        <p:nvGrpSpPr>
          <p:cNvPr id="47" name="Grupo 46">
            <a:extLst>
              <a:ext uri="{FF2B5EF4-FFF2-40B4-BE49-F238E27FC236}">
                <a16:creationId xmlns:a16="http://schemas.microsoft.com/office/drawing/2014/main" id="{923CB062-AB06-8A97-B5E3-0F4FD26E8159}"/>
              </a:ext>
            </a:extLst>
          </p:cNvPr>
          <p:cNvGrpSpPr/>
          <p:nvPr/>
        </p:nvGrpSpPr>
        <p:grpSpPr>
          <a:xfrm>
            <a:off x="2640976" y="2255057"/>
            <a:ext cx="11037012" cy="4367023"/>
            <a:chOff x="2451791" y="2272332"/>
            <a:chExt cx="11037012" cy="4367023"/>
          </a:xfrm>
        </p:grpSpPr>
        <p:cxnSp>
          <p:nvCxnSpPr>
            <p:cNvPr id="26" name="Conector recto de flecha 25">
              <a:extLst>
                <a:ext uri="{FF2B5EF4-FFF2-40B4-BE49-F238E27FC236}">
                  <a16:creationId xmlns:a16="http://schemas.microsoft.com/office/drawing/2014/main" id="{562EEC99-EA38-AC08-EF61-62A804082D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1936" y="5389748"/>
              <a:ext cx="1271687" cy="0"/>
            </a:xfrm>
            <a:prstGeom prst="straightConnector1">
              <a:avLst/>
            </a:prstGeom>
            <a:ln w="5715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088C2285-CF73-600F-2338-958DB49DF2BA}"/>
                </a:ext>
              </a:extLst>
            </p:cNvPr>
            <p:cNvGrpSpPr/>
            <p:nvPr/>
          </p:nvGrpSpPr>
          <p:grpSpPr>
            <a:xfrm>
              <a:off x="2451791" y="2272332"/>
              <a:ext cx="11037012" cy="4367023"/>
              <a:chOff x="1852701" y="2209920"/>
              <a:chExt cx="11037012" cy="4367023"/>
            </a:xfrm>
          </p:grpSpPr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5EB76AFE-C1CD-A23D-5769-102AFDEA23A3}"/>
                  </a:ext>
                </a:extLst>
              </p:cNvPr>
              <p:cNvSpPr txBox="1"/>
              <p:nvPr/>
            </p:nvSpPr>
            <p:spPr>
              <a:xfrm>
                <a:off x="1852701" y="4822617"/>
                <a:ext cx="2261367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CO" sz="3600" b="1" dirty="0">
                    <a:ln w="1016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60000"/>
                        <a:lumOff val="40000"/>
                      </a:schemeClr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Aharoni" panose="02010803020104030203" pitchFamily="2" charset="-79"/>
                    <a:cs typeface="Aharoni" panose="02010803020104030203" pitchFamily="2" charset="-79"/>
                  </a:rPr>
                  <a:t>De lo </a:t>
                </a:r>
              </a:p>
              <a:p>
                <a:r>
                  <a:rPr lang="es-CO" sz="3600" b="1" dirty="0">
                    <a:ln w="1016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</a:ln>
                    <a:solidFill>
                      <a:schemeClr val="accent6">
                        <a:lumMod val="60000"/>
                        <a:lumOff val="40000"/>
                      </a:schemeClr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Aharoni" panose="02010803020104030203" pitchFamily="2" charset="-79"/>
                    <a:cs typeface="Aharoni" panose="02010803020104030203" pitchFamily="2" charset="-79"/>
                  </a:rPr>
                  <a:t>contrario</a:t>
                </a:r>
              </a:p>
              <a:p>
                <a:endParaRPr lang="es-CO" sz="3600" dirty="0"/>
              </a:p>
            </p:txBody>
          </p:sp>
          <p:grpSp>
            <p:nvGrpSpPr>
              <p:cNvPr id="42" name="Grupo 41">
                <a:extLst>
                  <a:ext uri="{FF2B5EF4-FFF2-40B4-BE49-F238E27FC236}">
                    <a16:creationId xmlns:a16="http://schemas.microsoft.com/office/drawing/2014/main" id="{5CBC6D4E-DDA1-C2A6-CF06-FB4AD091CA21}"/>
                  </a:ext>
                </a:extLst>
              </p:cNvPr>
              <p:cNvGrpSpPr/>
              <p:nvPr/>
            </p:nvGrpSpPr>
            <p:grpSpPr>
              <a:xfrm>
                <a:off x="2814137" y="2209920"/>
                <a:ext cx="10075576" cy="4178299"/>
                <a:chOff x="2814137" y="2209920"/>
                <a:chExt cx="10075576" cy="4178299"/>
              </a:xfrm>
            </p:grpSpPr>
            <p:pic>
              <p:nvPicPr>
                <p:cNvPr id="11" name="Imagen 10">
                  <a:extLst>
                    <a:ext uri="{FF2B5EF4-FFF2-40B4-BE49-F238E27FC236}">
                      <a16:creationId xmlns:a16="http://schemas.microsoft.com/office/drawing/2014/main" id="{B8A0661C-C344-7B6C-D390-F398FFF53C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34534" y="2408659"/>
                  <a:ext cx="4051654" cy="3979560"/>
                </a:xfrm>
                <a:prstGeom prst="rect">
                  <a:avLst/>
                </a:prstGeom>
              </p:spPr>
            </p:pic>
            <p:grpSp>
              <p:nvGrpSpPr>
                <p:cNvPr id="16" name="Grupo 15">
                  <a:extLst>
                    <a:ext uri="{FF2B5EF4-FFF2-40B4-BE49-F238E27FC236}">
                      <a16:creationId xmlns:a16="http://schemas.microsoft.com/office/drawing/2014/main" id="{7BAA61C1-2566-5EF2-D39A-FD75D862B80F}"/>
                    </a:ext>
                  </a:extLst>
                </p:cNvPr>
                <p:cNvGrpSpPr/>
                <p:nvPr/>
              </p:nvGrpSpPr>
              <p:grpSpPr>
                <a:xfrm>
                  <a:off x="2814137" y="2209920"/>
                  <a:ext cx="1720396" cy="1844945"/>
                  <a:chOff x="3581173" y="2587466"/>
                  <a:chExt cx="1941213" cy="1947585"/>
                </a:xfrm>
              </p:grpSpPr>
              <p:grpSp>
                <p:nvGrpSpPr>
                  <p:cNvPr id="15" name="Grupo 14">
                    <a:extLst>
                      <a:ext uri="{FF2B5EF4-FFF2-40B4-BE49-F238E27FC236}">
                        <a16:creationId xmlns:a16="http://schemas.microsoft.com/office/drawing/2014/main" id="{0492875E-5E9E-DE43-FB6C-A5C5C9896930}"/>
                      </a:ext>
                    </a:extLst>
                  </p:cNvPr>
                  <p:cNvGrpSpPr/>
                  <p:nvPr/>
                </p:nvGrpSpPr>
                <p:grpSpPr>
                  <a:xfrm>
                    <a:off x="3581173" y="2587466"/>
                    <a:ext cx="1869621" cy="724662"/>
                    <a:chOff x="3581173" y="2587466"/>
                    <a:chExt cx="1869621" cy="724662"/>
                  </a:xfrm>
                </p:grpSpPr>
                <p:pic>
                  <p:nvPicPr>
                    <p:cNvPr id="6" name="Imagen 5">
                      <a:extLst>
                        <a:ext uri="{FF2B5EF4-FFF2-40B4-BE49-F238E27FC236}">
                          <a16:creationId xmlns:a16="http://schemas.microsoft.com/office/drawing/2014/main" id="{0E3D4D51-4DC8-1E07-4735-4F21C903539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rcRect r="74156" b="58108"/>
                    <a:stretch/>
                  </p:blipFill>
                  <p:spPr>
                    <a:xfrm>
                      <a:off x="3581173" y="2587466"/>
                      <a:ext cx="709685" cy="724662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10" name="Conector recto de flecha 9">
                      <a:extLst>
                        <a:ext uri="{FF2B5EF4-FFF2-40B4-BE49-F238E27FC236}">
                          <a16:creationId xmlns:a16="http://schemas.microsoft.com/office/drawing/2014/main" id="{72ABA571-3F1D-6F4F-00C5-BB3D12D2699B}"/>
                        </a:ext>
                      </a:extLst>
                    </p:cNvPr>
                    <p:cNvCxnSpPr>
                      <a:cxnSpLocks/>
                      <a:endCxn id="6" idx="3"/>
                    </p:cNvCxnSpPr>
                    <p:nvPr/>
                  </p:nvCxnSpPr>
                  <p:spPr>
                    <a:xfrm flipH="1" flipV="1">
                      <a:off x="4290858" y="2949797"/>
                      <a:ext cx="1159936" cy="4419"/>
                    </a:xfrm>
                    <a:prstGeom prst="straightConnector1">
                      <a:avLst/>
                    </a:prstGeom>
                    <a:ln w="5715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tailEnd type="triangle"/>
                    </a:ln>
                  </p:spPr>
                  <p:style>
                    <a:lnRef idx="2">
                      <a:schemeClr val="accent6"/>
                    </a:lnRef>
                    <a:fillRef idx="0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3" name="Conector recto de flecha 12">
                    <a:extLst>
                      <a:ext uri="{FF2B5EF4-FFF2-40B4-BE49-F238E27FC236}">
                        <a16:creationId xmlns:a16="http://schemas.microsoft.com/office/drawing/2014/main" id="{40F861B5-8F5F-E4AA-E112-6B144664FD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543926" y="4535051"/>
                    <a:ext cx="978460" cy="0"/>
                  </a:xfrm>
                  <a:prstGeom prst="straightConnector1">
                    <a:avLst/>
                  </a:prstGeom>
                  <a:ln w="57150">
                    <a:solidFill>
                      <a:schemeClr val="accent6">
                        <a:lumMod val="60000"/>
                        <a:lumOff val="40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6"/>
                  </a:lnRef>
                  <a:fillRef idx="0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9" name="Rectángulo 28">
                  <a:extLst>
                    <a:ext uri="{FF2B5EF4-FFF2-40B4-BE49-F238E27FC236}">
                      <a16:creationId xmlns:a16="http://schemas.microsoft.com/office/drawing/2014/main" id="{55E3A3B3-511A-2BA6-95EC-6364F95A3C42}"/>
                    </a:ext>
                  </a:extLst>
                </p:cNvPr>
                <p:cNvSpPr/>
                <p:nvPr/>
              </p:nvSpPr>
              <p:spPr>
                <a:xfrm>
                  <a:off x="9314486" y="2877439"/>
                  <a:ext cx="3501524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>
                  <a:spAutoFit/>
                </a:bodyPr>
                <a:lstStyle/>
                <a:p>
                  <a:r>
                    <a:rPr lang="es-MX" sz="3600" b="1" dirty="0">
                      <a:ln w="10160">
                        <a:solidFill>
                          <a:srgbClr val="92D050"/>
                        </a:solidFill>
                        <a:prstDash val="solid"/>
                      </a:ln>
                      <a:solidFill>
                        <a:srgbClr val="92D050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Aharoni" panose="02010803020104030203" pitchFamily="2" charset="-79"/>
                      <a:cs typeface="Aharoni" panose="02010803020104030203" pitchFamily="2" charset="-79"/>
                    </a:rPr>
                    <a:t>Entonces</a:t>
                  </a:r>
                </a:p>
              </p:txBody>
            </p:sp>
            <p:cxnSp>
              <p:nvCxnSpPr>
                <p:cNvPr id="30" name="Conector recto de flecha 29">
                  <a:extLst>
                    <a:ext uri="{FF2B5EF4-FFF2-40B4-BE49-F238E27FC236}">
                      <a16:creationId xmlns:a16="http://schemas.microsoft.com/office/drawing/2014/main" id="{EADB818E-99C8-B569-8F63-F26BC8D9E0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28525" y="4812834"/>
                  <a:ext cx="1213288" cy="0"/>
                </a:xfrm>
                <a:prstGeom prst="straightConnector1">
                  <a:avLst/>
                </a:prstGeom>
                <a:ln w="57150">
                  <a:solidFill>
                    <a:schemeClr val="accent6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ector recto de flecha 30">
                  <a:extLst>
                    <a:ext uri="{FF2B5EF4-FFF2-40B4-BE49-F238E27FC236}">
                      <a16:creationId xmlns:a16="http://schemas.microsoft.com/office/drawing/2014/main" id="{65AA6CC2-4C7B-3D41-51B4-A199608479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01198" y="3234135"/>
                  <a:ext cx="1213288" cy="0"/>
                </a:xfrm>
                <a:prstGeom prst="straightConnector1">
                  <a:avLst/>
                </a:prstGeom>
                <a:ln w="57150">
                  <a:solidFill>
                    <a:schemeClr val="accent6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32" name="Rectángulo 31">
                  <a:extLst>
                    <a:ext uri="{FF2B5EF4-FFF2-40B4-BE49-F238E27FC236}">
                      <a16:creationId xmlns:a16="http://schemas.microsoft.com/office/drawing/2014/main" id="{7E88F096-BB5E-E50B-9490-921AE100A4CC}"/>
                    </a:ext>
                  </a:extLst>
                </p:cNvPr>
                <p:cNvSpPr/>
                <p:nvPr/>
              </p:nvSpPr>
              <p:spPr>
                <a:xfrm>
                  <a:off x="9315516" y="4478641"/>
                  <a:ext cx="3501524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>
                  <a:spAutoFit/>
                </a:bodyPr>
                <a:lstStyle/>
                <a:p>
                  <a:r>
                    <a:rPr lang="es-MX" sz="3600" b="1" dirty="0">
                      <a:ln w="10160">
                        <a:solidFill>
                          <a:srgbClr val="92D050"/>
                        </a:solidFill>
                        <a:prstDash val="solid"/>
                      </a:ln>
                      <a:solidFill>
                        <a:srgbClr val="92D050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Aharoni" panose="02010803020104030203" pitchFamily="2" charset="-79"/>
                      <a:cs typeface="Aharoni" panose="02010803020104030203" pitchFamily="2" charset="-79"/>
                    </a:rPr>
                    <a:t>Entonces</a:t>
                  </a:r>
                </a:p>
              </p:txBody>
            </p:sp>
            <p:cxnSp>
              <p:nvCxnSpPr>
                <p:cNvPr id="33" name="Conector recto de flecha 32">
                  <a:extLst>
                    <a:ext uri="{FF2B5EF4-FFF2-40B4-BE49-F238E27FC236}">
                      <a16:creationId xmlns:a16="http://schemas.microsoft.com/office/drawing/2014/main" id="{3BE7DFF5-D517-6050-5ED5-B46A7A6864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01198" y="6053005"/>
                  <a:ext cx="1213288" cy="0"/>
                </a:xfrm>
                <a:prstGeom prst="straightConnector1">
                  <a:avLst/>
                </a:prstGeom>
                <a:ln w="57150">
                  <a:solidFill>
                    <a:schemeClr val="accent6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34" name="Rectángulo 33">
                  <a:extLst>
                    <a:ext uri="{FF2B5EF4-FFF2-40B4-BE49-F238E27FC236}">
                      <a16:creationId xmlns:a16="http://schemas.microsoft.com/office/drawing/2014/main" id="{06E52E83-A226-E47A-FA0C-3EFFE7DA3D8B}"/>
                    </a:ext>
                  </a:extLst>
                </p:cNvPr>
                <p:cNvSpPr/>
                <p:nvPr/>
              </p:nvSpPr>
              <p:spPr>
                <a:xfrm>
                  <a:off x="9388189" y="5718812"/>
                  <a:ext cx="3501524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>
                  <a:spAutoFit/>
                </a:bodyPr>
                <a:lstStyle/>
                <a:p>
                  <a:r>
                    <a:rPr lang="es-MX" sz="3600" b="1" dirty="0">
                      <a:ln w="10160">
                        <a:solidFill>
                          <a:srgbClr val="92D050"/>
                        </a:solidFill>
                        <a:prstDash val="solid"/>
                      </a:ln>
                      <a:solidFill>
                        <a:srgbClr val="92D050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Aharoni" panose="02010803020104030203" pitchFamily="2" charset="-79"/>
                      <a:cs typeface="Aharoni" panose="02010803020104030203" pitchFamily="2" charset="-79"/>
                    </a:rPr>
                    <a:t>Entonces</a:t>
                  </a:r>
                </a:p>
              </p:txBody>
            </p:sp>
          </p:grpSp>
        </p:grp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B0B2005F-D797-33AB-F240-E1743DB865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74156" b="58108"/>
          <a:stretch/>
        </p:blipFill>
        <p:spPr>
          <a:xfrm>
            <a:off x="3653649" y="3633668"/>
            <a:ext cx="628957" cy="68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9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654833-2795-683C-9E53-BDD3FDD94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F55626A-7E6F-780A-604B-95CFCF422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9553924-BF08-C3F7-003B-54708C4E15CE}"/>
              </a:ext>
            </a:extLst>
          </p:cNvPr>
          <p:cNvSpPr/>
          <p:nvPr/>
        </p:nvSpPr>
        <p:spPr>
          <a:xfrm>
            <a:off x="10211692" y="3976904"/>
            <a:ext cx="184731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endParaRPr lang="es-ES" sz="5400" b="1" dirty="0">
              <a:ln w="10160">
                <a:solidFill>
                  <a:srgbClr val="BD13A1"/>
                </a:solidFill>
                <a:prstDash val="solid"/>
              </a:ln>
              <a:solidFill>
                <a:srgbClr val="BD13A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72F09C9-3A1E-9199-DA00-CB9900F36F3D}"/>
              </a:ext>
            </a:extLst>
          </p:cNvPr>
          <p:cNvSpPr/>
          <p:nvPr/>
        </p:nvSpPr>
        <p:spPr>
          <a:xfrm>
            <a:off x="2983359" y="1595278"/>
            <a:ext cx="8682777" cy="424731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s-MX" sz="5400" b="1" dirty="0">
                <a:ln w="10160">
                  <a:solidFill>
                    <a:srgbClr val="BD13A1"/>
                  </a:solidFill>
                  <a:prstDash val="solid"/>
                </a:ln>
                <a:solidFill>
                  <a:srgbClr val="BD13A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Operadores Lógicos: </a:t>
            </a:r>
          </a:p>
          <a:p>
            <a:endParaRPr lang="es-MX" sz="5400" b="1" dirty="0">
              <a:ln w="10160">
                <a:solidFill>
                  <a:srgbClr val="BD13A1"/>
                </a:solidFill>
                <a:prstDash val="solid"/>
              </a:ln>
              <a:solidFill>
                <a:srgbClr val="BD13A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MX" sz="5400" b="1" dirty="0">
                <a:ln w="10160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and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MX" sz="5400" b="1" dirty="0" err="1">
                <a:ln w="10160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or</a:t>
            </a:r>
            <a:endParaRPr lang="es-MX" sz="5400" b="1" dirty="0">
              <a:ln w="10160">
                <a:solidFill>
                  <a:schemeClr val="accent6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MX" sz="5400" b="1" dirty="0" err="1">
                <a:ln w="10160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not</a:t>
            </a:r>
            <a:endParaRPr lang="es-MX" sz="5400" b="1" dirty="0">
              <a:ln w="10160">
                <a:solidFill>
                  <a:schemeClr val="accent6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2008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AC1389-4B09-E812-2393-BB4EEBC51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7C30955-D981-D7C0-5DFC-DD431A529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8E2D7E8-9213-0CCB-7DE2-F504635984D2}"/>
              </a:ext>
            </a:extLst>
          </p:cNvPr>
          <p:cNvSpPr/>
          <p:nvPr/>
        </p:nvSpPr>
        <p:spPr>
          <a:xfrm>
            <a:off x="10211692" y="3976904"/>
            <a:ext cx="184731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endParaRPr lang="es-ES" sz="5400" b="1" dirty="0">
              <a:ln w="10160">
                <a:solidFill>
                  <a:srgbClr val="BD13A1"/>
                </a:solidFill>
                <a:prstDash val="solid"/>
              </a:ln>
              <a:solidFill>
                <a:srgbClr val="BD13A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9172303-979A-55D7-68D2-5FE47735D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5971" y="2769271"/>
            <a:ext cx="6700625" cy="243950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36ABCEA7-4EC4-C6C2-F75B-B79CFFC058EF}"/>
              </a:ext>
            </a:extLst>
          </p:cNvPr>
          <p:cNvSpPr/>
          <p:nvPr/>
        </p:nvSpPr>
        <p:spPr>
          <a:xfrm>
            <a:off x="2984320" y="1542565"/>
            <a:ext cx="8682777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s-MX" sz="5400" b="1" dirty="0">
                <a:ln w="10160">
                  <a:solidFill>
                    <a:srgbClr val="BD13A1"/>
                  </a:solidFill>
                  <a:prstDash val="solid"/>
                </a:ln>
                <a:solidFill>
                  <a:srgbClr val="BD13A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Condicionales anidados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1879093-3946-0AF6-8BC5-8F9472DAB39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74156" b="58108"/>
          <a:stretch/>
        </p:blipFill>
        <p:spPr>
          <a:xfrm>
            <a:off x="10396423" y="2426036"/>
            <a:ext cx="628957" cy="686471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4F8D364B-CBE1-4545-633C-941CE6E23ADD}"/>
              </a:ext>
            </a:extLst>
          </p:cNvPr>
          <p:cNvCxnSpPr>
            <a:cxnSpLocks/>
          </p:cNvCxnSpPr>
          <p:nvPr/>
        </p:nvCxnSpPr>
        <p:spPr>
          <a:xfrm>
            <a:off x="4526447" y="2843190"/>
            <a:ext cx="5777610" cy="0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6C06ABFC-E51F-042D-5A06-6DCA0BC3E720}"/>
              </a:ext>
            </a:extLst>
          </p:cNvPr>
          <p:cNvSpPr/>
          <p:nvPr/>
        </p:nvSpPr>
        <p:spPr>
          <a:xfrm>
            <a:off x="9291760" y="3007408"/>
            <a:ext cx="1959660" cy="193899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s-MX" sz="2400" b="1" dirty="0">
                <a:ln w="10160">
                  <a:solidFill>
                    <a:srgbClr val="92D050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Si la primera condición se cumple se evalúa esta.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E8A3A411-9593-EBC9-BBF8-12CDCB3CFFDB}"/>
              </a:ext>
            </a:extLst>
          </p:cNvPr>
          <p:cNvCxnSpPr>
            <a:cxnSpLocks/>
          </p:cNvCxnSpPr>
          <p:nvPr/>
        </p:nvCxnSpPr>
        <p:spPr>
          <a:xfrm>
            <a:off x="8816063" y="3250863"/>
            <a:ext cx="527634" cy="0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Rectángulo 18">
            <a:extLst>
              <a:ext uri="{FF2B5EF4-FFF2-40B4-BE49-F238E27FC236}">
                <a16:creationId xmlns:a16="http://schemas.microsoft.com/office/drawing/2014/main" id="{3942B597-8545-DA06-268D-CEAC3FE3A796}"/>
              </a:ext>
            </a:extLst>
          </p:cNvPr>
          <p:cNvSpPr/>
          <p:nvPr/>
        </p:nvSpPr>
        <p:spPr>
          <a:xfrm>
            <a:off x="5333010" y="3446429"/>
            <a:ext cx="3836168" cy="120032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s-MX" sz="2400" b="1" dirty="0">
                <a:ln w="10160">
                  <a:solidFill>
                    <a:srgbClr val="92D050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Si la primera y la segunda condición se cumplen…. Entonces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28924A5D-2C09-9AF3-6130-5213F52E88F4}"/>
              </a:ext>
            </a:extLst>
          </p:cNvPr>
          <p:cNvCxnSpPr>
            <a:cxnSpLocks/>
          </p:cNvCxnSpPr>
          <p:nvPr/>
        </p:nvCxnSpPr>
        <p:spPr>
          <a:xfrm>
            <a:off x="4753387" y="3634491"/>
            <a:ext cx="527634" cy="0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ectángulo 20">
            <a:extLst>
              <a:ext uri="{FF2B5EF4-FFF2-40B4-BE49-F238E27FC236}">
                <a16:creationId xmlns:a16="http://schemas.microsoft.com/office/drawing/2014/main" id="{467A1D32-8DDA-3E7C-178A-D739C4CC8E56}"/>
              </a:ext>
            </a:extLst>
          </p:cNvPr>
          <p:cNvSpPr/>
          <p:nvPr/>
        </p:nvSpPr>
        <p:spPr>
          <a:xfrm>
            <a:off x="4470117" y="4817901"/>
            <a:ext cx="4946829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s-MX" sz="2400" b="1" dirty="0">
                <a:ln w="10160">
                  <a:solidFill>
                    <a:srgbClr val="92D050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Si la primera no se cumple</a:t>
            </a:r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2EE31681-2A66-26C2-E92A-EA4440471D0D}"/>
              </a:ext>
            </a:extLst>
          </p:cNvPr>
          <p:cNvCxnSpPr>
            <a:cxnSpLocks/>
          </p:cNvCxnSpPr>
          <p:nvPr/>
        </p:nvCxnSpPr>
        <p:spPr>
          <a:xfrm>
            <a:off x="3911463" y="5051672"/>
            <a:ext cx="527634" cy="0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A8AB2B-7C63-01CD-8288-C08AD5CA6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76FA6C9-4697-84DA-3DB8-7C0DF5EA0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2980CE2-D48E-FAAA-051A-BCFC9F99EACA}"/>
              </a:ext>
            </a:extLst>
          </p:cNvPr>
          <p:cNvSpPr/>
          <p:nvPr/>
        </p:nvSpPr>
        <p:spPr>
          <a:xfrm>
            <a:off x="10211692" y="3976904"/>
            <a:ext cx="184731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endParaRPr lang="es-ES" sz="5400" b="1" dirty="0">
              <a:ln w="10160">
                <a:solidFill>
                  <a:srgbClr val="BD13A1"/>
                </a:solidFill>
                <a:prstDash val="solid"/>
              </a:ln>
              <a:solidFill>
                <a:srgbClr val="BD13A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C0BE2F1-D7B6-65B6-AC5A-3CBC23529E69}"/>
              </a:ext>
            </a:extLst>
          </p:cNvPr>
          <p:cNvSpPr txBox="1"/>
          <p:nvPr/>
        </p:nvSpPr>
        <p:spPr>
          <a:xfrm>
            <a:off x="5821114" y="974031"/>
            <a:ext cx="358379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400" b="1" dirty="0">
                <a:ln w="10160">
                  <a:solidFill>
                    <a:srgbClr val="BD13A1"/>
                  </a:solidFill>
                  <a:prstDash val="solid"/>
                </a:ln>
                <a:solidFill>
                  <a:srgbClr val="BD13A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Bucles</a:t>
            </a:r>
            <a:endParaRPr lang="es-CO" sz="4400" dirty="0"/>
          </a:p>
        </p:txBody>
      </p:sp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BC642EE7-B61B-6BBA-55B2-CAF0BC3CFFF5}"/>
              </a:ext>
            </a:extLst>
          </p:cNvPr>
          <p:cNvCxnSpPr>
            <a:cxnSpLocks/>
          </p:cNvCxnSpPr>
          <p:nvPr/>
        </p:nvCxnSpPr>
        <p:spPr>
          <a:xfrm>
            <a:off x="6976805" y="2376883"/>
            <a:ext cx="0" cy="4108000"/>
          </a:xfrm>
          <a:prstGeom prst="line">
            <a:avLst/>
          </a:prstGeom>
          <a:ln w="762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ECFC63AB-0987-B4E1-8565-2486C34AB567}"/>
              </a:ext>
            </a:extLst>
          </p:cNvPr>
          <p:cNvSpPr/>
          <p:nvPr/>
        </p:nvSpPr>
        <p:spPr>
          <a:xfrm>
            <a:off x="7221560" y="2329899"/>
            <a:ext cx="4559582" cy="415498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sz="4800" b="1" dirty="0" err="1">
                <a:ln w="10160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while</a:t>
            </a:r>
            <a:endParaRPr lang="es-MX" sz="4800" b="1" dirty="0">
              <a:ln w="10160">
                <a:solidFill>
                  <a:schemeClr val="accent6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s-MX" sz="4800" b="1" dirty="0">
                <a:ln w="10160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(Mientras)</a:t>
            </a:r>
          </a:p>
          <a:p>
            <a:pPr algn="ctr"/>
            <a:endParaRPr lang="es-ES" sz="2800" b="1" dirty="0">
              <a:ln>
                <a:solidFill>
                  <a:srgbClr val="BD13A1"/>
                </a:solidFill>
              </a:ln>
              <a:solidFill>
                <a:srgbClr val="BD13A1"/>
              </a:solidFill>
            </a:endParaRPr>
          </a:p>
          <a:p>
            <a:pPr algn="ctr"/>
            <a:r>
              <a:rPr lang="es-ES" sz="2800" b="1" dirty="0">
                <a:ln>
                  <a:solidFill>
                    <a:srgbClr val="BD13A1"/>
                  </a:solidFill>
                </a:ln>
                <a:solidFill>
                  <a:srgbClr val="BD13A1"/>
                </a:solidFill>
              </a:rPr>
              <a:t>No sabemos cuántas veces</a:t>
            </a:r>
            <a:r>
              <a:rPr lang="es-ES" sz="2800" dirty="0">
                <a:ln>
                  <a:solidFill>
                    <a:srgbClr val="BD13A1"/>
                  </a:solidFill>
                </a:ln>
                <a:solidFill>
                  <a:srgbClr val="BD13A1"/>
                </a:solidFill>
              </a:rPr>
              <a:t> se repetirá la acción, pero sí </a:t>
            </a:r>
            <a:r>
              <a:rPr lang="es-ES" sz="2800" b="1" dirty="0">
                <a:ln>
                  <a:solidFill>
                    <a:srgbClr val="BD13A1"/>
                  </a:solidFill>
                </a:ln>
                <a:solidFill>
                  <a:srgbClr val="BD13A1"/>
                </a:solidFill>
              </a:rPr>
              <a:t>la condición que debe cumplirse</a:t>
            </a:r>
            <a:r>
              <a:rPr lang="es-ES" sz="2800" dirty="0">
                <a:ln>
                  <a:solidFill>
                    <a:srgbClr val="BD13A1"/>
                  </a:solidFill>
                </a:ln>
                <a:solidFill>
                  <a:srgbClr val="BD13A1"/>
                </a:solidFill>
              </a:rPr>
              <a:t> para seguir ejecutando el código.</a:t>
            </a:r>
            <a:endParaRPr lang="es-MX" sz="2800" b="1" dirty="0">
              <a:ln>
                <a:solidFill>
                  <a:srgbClr val="BD13A1"/>
                </a:solidFill>
              </a:ln>
              <a:solidFill>
                <a:srgbClr val="BD13A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9BFBF724-45F5-832F-939F-C9D8FCE0CCE8}"/>
              </a:ext>
            </a:extLst>
          </p:cNvPr>
          <p:cNvGrpSpPr/>
          <p:nvPr/>
        </p:nvGrpSpPr>
        <p:grpSpPr>
          <a:xfrm>
            <a:off x="2613839" y="1870041"/>
            <a:ext cx="3726316" cy="4624751"/>
            <a:chOff x="2613839" y="1870041"/>
            <a:chExt cx="3726316" cy="4624751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2A179C0D-DA96-1A89-5C36-EDE9723F0825}"/>
                </a:ext>
              </a:extLst>
            </p:cNvPr>
            <p:cNvSpPr/>
            <p:nvPr/>
          </p:nvSpPr>
          <p:spPr>
            <a:xfrm>
              <a:off x="2613839" y="1870041"/>
              <a:ext cx="3726316" cy="30469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MX" sz="4000" b="1" dirty="0" err="1">
                  <a:ln w="10160">
                    <a:solidFill>
                      <a:schemeClr val="accent6">
                        <a:lumMod val="60000"/>
                        <a:lumOff val="40000"/>
                      </a:schemeClr>
                    </a:solidFill>
                    <a:prstDash val="solid"/>
                  </a:ln>
                  <a:solidFill>
                    <a:schemeClr val="accent6">
                      <a:lumMod val="60000"/>
                      <a:lumOff val="40000"/>
                    </a:scheme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for</a:t>
              </a:r>
              <a:endParaRPr lang="es-MX" sz="4000" b="1" dirty="0">
                <a:ln w="10160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algn="ctr"/>
              <a:r>
                <a:rPr lang="es-MX" sz="4000" b="1" dirty="0">
                  <a:ln w="10160">
                    <a:solidFill>
                      <a:schemeClr val="accent6">
                        <a:lumMod val="60000"/>
                        <a:lumOff val="40000"/>
                      </a:schemeClr>
                    </a:solidFill>
                    <a:prstDash val="solid"/>
                  </a:ln>
                  <a:solidFill>
                    <a:schemeClr val="accent6">
                      <a:lumMod val="60000"/>
                      <a:lumOff val="40000"/>
                    </a:scheme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(para cada)</a:t>
              </a:r>
            </a:p>
            <a:p>
              <a:pPr algn="ctr"/>
              <a:endParaRPr lang="es-ES" sz="2800" b="1" dirty="0">
                <a:ln>
                  <a:solidFill>
                    <a:srgbClr val="BD13A1"/>
                  </a:solidFill>
                </a:ln>
                <a:solidFill>
                  <a:srgbClr val="BD13A1"/>
                </a:solidFill>
              </a:endParaRPr>
            </a:p>
            <a:p>
              <a:pPr algn="ctr"/>
              <a:r>
                <a:rPr lang="es-ES" sz="2800" b="1" dirty="0">
                  <a:ln>
                    <a:solidFill>
                      <a:srgbClr val="BD13A1"/>
                    </a:solidFill>
                  </a:ln>
                  <a:solidFill>
                    <a:srgbClr val="BD13A1"/>
                  </a:solidFill>
                </a:rPr>
                <a:t>Sabemos cuántas veces queremos </a:t>
              </a:r>
              <a:r>
                <a:rPr lang="es-ES" sz="2800" dirty="0">
                  <a:ln>
                    <a:solidFill>
                      <a:srgbClr val="BD13A1"/>
                    </a:solidFill>
                  </a:ln>
                  <a:solidFill>
                    <a:srgbClr val="BD13A1"/>
                  </a:solidFill>
                </a:rPr>
                <a:t>repetir una acción.</a:t>
              </a:r>
              <a:endParaRPr lang="es-MX" sz="2800" dirty="0">
                <a:ln>
                  <a:solidFill>
                    <a:srgbClr val="BD13A1"/>
                  </a:solidFill>
                </a:ln>
                <a:solidFill>
                  <a:srgbClr val="BD13A1"/>
                </a:solidFill>
              </a:endParaRP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16093647-A4A4-0C52-0C22-B3113CB19AAF}"/>
                </a:ext>
              </a:extLst>
            </p:cNvPr>
            <p:cNvSpPr txBox="1"/>
            <p:nvPr/>
          </p:nvSpPr>
          <p:spPr>
            <a:xfrm>
              <a:off x="2690649" y="5109797"/>
              <a:ext cx="3583798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CO" sz="2800" dirty="0">
                  <a:ln>
                    <a:solidFill>
                      <a:srgbClr val="BD13A1"/>
                    </a:solidFill>
                  </a:ln>
                  <a:solidFill>
                    <a:srgbClr val="BD13A1"/>
                  </a:solidFill>
                </a:rPr>
                <a:t>Controlado por: </a:t>
              </a:r>
              <a:r>
                <a:rPr lang="es-CO" sz="2800" b="1" dirty="0">
                  <a:ln>
                    <a:solidFill>
                      <a:srgbClr val="BD13A1"/>
                    </a:solidFill>
                  </a:ln>
                  <a:solidFill>
                    <a:srgbClr val="BD13A1"/>
                  </a:solidFill>
                </a:rPr>
                <a:t>Un iterable </a:t>
              </a:r>
              <a:r>
                <a:rPr lang="es-CO" sz="2800" dirty="0">
                  <a:ln>
                    <a:solidFill>
                      <a:srgbClr val="BD13A1"/>
                    </a:solidFill>
                  </a:ln>
                  <a:solidFill>
                    <a:srgbClr val="BD13A1"/>
                  </a:solidFill>
                </a:rPr>
                <a:t>(lista, tupla, diccionario)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906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D3B22E-4FD1-9592-5F21-AF3417210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9635440-6DC3-4ED4-6733-731AC3244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50876E7-49F4-DC4D-6E27-90E4D8CE112C}"/>
              </a:ext>
            </a:extLst>
          </p:cNvPr>
          <p:cNvSpPr/>
          <p:nvPr/>
        </p:nvSpPr>
        <p:spPr>
          <a:xfrm>
            <a:off x="10211692" y="3976904"/>
            <a:ext cx="184731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endParaRPr lang="es-ES" sz="5400" b="1" dirty="0">
              <a:ln w="10160">
                <a:solidFill>
                  <a:srgbClr val="BD13A1"/>
                </a:solidFill>
                <a:prstDash val="solid"/>
              </a:ln>
              <a:solidFill>
                <a:srgbClr val="BD13A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4E46D4-5FB9-9F16-30A7-8D7EA0E6D2C6}"/>
              </a:ext>
            </a:extLst>
          </p:cNvPr>
          <p:cNvSpPr txBox="1"/>
          <p:nvPr/>
        </p:nvSpPr>
        <p:spPr>
          <a:xfrm>
            <a:off x="5747541" y="1055705"/>
            <a:ext cx="35837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5400" b="1" dirty="0">
                <a:ln w="10160">
                  <a:solidFill>
                    <a:srgbClr val="BD13A1"/>
                  </a:solidFill>
                  <a:prstDash val="solid"/>
                </a:ln>
                <a:solidFill>
                  <a:srgbClr val="BD13A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Bucles</a:t>
            </a:r>
            <a:endParaRPr lang="es-CO" sz="5400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2367835-9AAE-7902-41C4-B8F6AF910CA9}"/>
              </a:ext>
            </a:extLst>
          </p:cNvPr>
          <p:cNvSpPr/>
          <p:nvPr/>
        </p:nvSpPr>
        <p:spPr>
          <a:xfrm>
            <a:off x="2680139" y="2329899"/>
            <a:ext cx="3726316" cy="156966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sz="4800" b="1" dirty="0" err="1">
                <a:ln w="10160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for</a:t>
            </a:r>
            <a:endParaRPr lang="es-MX" sz="4800" b="1" dirty="0">
              <a:ln w="10160">
                <a:solidFill>
                  <a:schemeClr val="accent6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s-MX" sz="4800" b="1" dirty="0">
                <a:ln w="10160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(para cada)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D5846E1-0BEB-2EE3-7F1E-6D95EE86DCCA}"/>
              </a:ext>
            </a:extLst>
          </p:cNvPr>
          <p:cNvSpPr/>
          <p:nvPr/>
        </p:nvSpPr>
        <p:spPr>
          <a:xfrm>
            <a:off x="7221560" y="2329899"/>
            <a:ext cx="4559582" cy="156966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sz="4800" b="1" dirty="0" err="1">
                <a:ln w="10160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while</a:t>
            </a:r>
            <a:endParaRPr lang="es-MX" sz="4800" b="1" dirty="0">
              <a:ln w="10160">
                <a:solidFill>
                  <a:schemeClr val="accent6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s-MX" sz="4800" b="1" dirty="0">
                <a:ln w="10160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(Mientras)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209D8BF7-BBB7-67FE-DDC4-2743CF4012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5742"/>
          <a:stretch/>
        </p:blipFill>
        <p:spPr>
          <a:xfrm>
            <a:off x="2419428" y="4143192"/>
            <a:ext cx="4610743" cy="92333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387054C5-CC90-630F-1DC6-19C5AC81FF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5742"/>
          <a:stretch/>
        </p:blipFill>
        <p:spPr>
          <a:xfrm>
            <a:off x="7304952" y="4143191"/>
            <a:ext cx="4610743" cy="92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10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909D5B-AAFD-6D84-0DD9-588B6905C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C051485-562E-9054-8F77-5116D798D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552DA66-1D09-4BAF-4DD1-70B981275793}"/>
              </a:ext>
            </a:extLst>
          </p:cNvPr>
          <p:cNvSpPr/>
          <p:nvPr/>
        </p:nvSpPr>
        <p:spPr>
          <a:xfrm>
            <a:off x="10264243" y="3976904"/>
            <a:ext cx="184731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endParaRPr lang="es-ES" sz="5400" b="1" dirty="0">
              <a:ln w="10160">
                <a:solidFill>
                  <a:srgbClr val="BD13A1"/>
                </a:solidFill>
                <a:prstDash val="solid"/>
              </a:ln>
              <a:solidFill>
                <a:srgbClr val="BD13A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C92C68C-5640-C7A7-FA5E-E75C7FC4BE85}"/>
              </a:ext>
            </a:extLst>
          </p:cNvPr>
          <p:cNvSpPr/>
          <p:nvPr/>
        </p:nvSpPr>
        <p:spPr>
          <a:xfrm>
            <a:off x="3500156" y="1905506"/>
            <a:ext cx="7115293" cy="304698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s-MX" sz="4800" b="1" dirty="0">
                <a:ln w="10160">
                  <a:solidFill>
                    <a:srgbClr val="BD13A1"/>
                  </a:solidFill>
                  <a:prstDash val="solid"/>
                </a:ln>
                <a:solidFill>
                  <a:srgbClr val="BD13A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Análisis exploratorio de datos</a:t>
            </a:r>
          </a:p>
          <a:p>
            <a:r>
              <a:rPr lang="es-MX" sz="4800" b="1" i="1" dirty="0">
                <a:ln w="10160">
                  <a:solidFill>
                    <a:srgbClr val="BD13A1"/>
                  </a:solidFill>
                  <a:prstDash val="solid"/>
                </a:ln>
                <a:solidFill>
                  <a:srgbClr val="BD13A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EDA: </a:t>
            </a:r>
            <a:r>
              <a:rPr lang="es-MX" sz="4800" b="1" i="1" dirty="0" err="1">
                <a:ln w="10160">
                  <a:solidFill>
                    <a:srgbClr val="BD13A1"/>
                  </a:solidFill>
                  <a:prstDash val="solid"/>
                </a:ln>
                <a:solidFill>
                  <a:srgbClr val="BD13A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Exploration</a:t>
            </a:r>
            <a:r>
              <a:rPr lang="es-MX" sz="4800" b="1" i="1" dirty="0">
                <a:ln w="10160">
                  <a:solidFill>
                    <a:srgbClr val="BD13A1"/>
                  </a:solidFill>
                  <a:prstDash val="solid"/>
                </a:ln>
                <a:solidFill>
                  <a:srgbClr val="BD13A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data </a:t>
            </a:r>
            <a:r>
              <a:rPr lang="es-MX" sz="4800" b="1" i="1" dirty="0" err="1">
                <a:ln w="10160">
                  <a:solidFill>
                    <a:srgbClr val="BD13A1"/>
                  </a:solidFill>
                  <a:prstDash val="solid"/>
                </a:ln>
                <a:solidFill>
                  <a:srgbClr val="BD13A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analysis</a:t>
            </a:r>
            <a:endParaRPr lang="es-ES" sz="4800" b="1" i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85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655FFF-695F-46A3-2645-F30265326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Habitación vacía con plantas y pared azul | Foto Premium">
            <a:extLst>
              <a:ext uri="{FF2B5EF4-FFF2-40B4-BE49-F238E27FC236}">
                <a16:creationId xmlns:a16="http://schemas.microsoft.com/office/drawing/2014/main" id="{6A281C7B-7A30-D179-2531-06756AE86C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1" t="149" b="-149"/>
          <a:stretch/>
        </p:blipFill>
        <p:spPr bwMode="auto">
          <a:xfrm>
            <a:off x="2126476" y="0"/>
            <a:ext cx="1002648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54D9C0B-EEE1-5004-9E47-875FBF1B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30" name="Picture 6" descr="Escritorio">
            <a:extLst>
              <a:ext uri="{FF2B5EF4-FFF2-40B4-BE49-F238E27FC236}">
                <a16:creationId xmlns:a16="http://schemas.microsoft.com/office/drawing/2014/main" id="{76336E06-24B4-F83E-7F39-77FC62C79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8" r="4522" b="13128"/>
          <a:stretch/>
        </p:blipFill>
        <p:spPr bwMode="auto">
          <a:xfrm>
            <a:off x="5152995" y="3734732"/>
            <a:ext cx="3305458" cy="314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chool Materials Clip Art Cartoon Open Book PNG 23985138 PNG">
            <a:extLst>
              <a:ext uri="{FF2B5EF4-FFF2-40B4-BE49-F238E27FC236}">
                <a16:creationId xmlns:a16="http://schemas.microsoft.com/office/drawing/2014/main" id="{23B98C7C-36CA-5B5E-5B3F-3AD9B5BD9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555" y="2837541"/>
            <a:ext cx="2187857" cy="21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erramientas de arte de pintura de colores brillantes Elementos artísticos  vectoriales dibujados a mano Paleta de pinceles y tubos de acuarela o  acrílico | Vector Premium">
            <a:extLst>
              <a:ext uri="{FF2B5EF4-FFF2-40B4-BE49-F238E27FC236}">
                <a16:creationId xmlns:a16="http://schemas.microsoft.com/office/drawing/2014/main" id="{BA94EFCF-1A96-ACF0-A16B-ED02FD3E6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984" y="4734849"/>
            <a:ext cx="1185439" cy="1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rayon Split Monogram Svg, crayon svg, teacher svg, school svg, apple ...">
            <a:extLst>
              <a:ext uri="{FF2B5EF4-FFF2-40B4-BE49-F238E27FC236}">
                <a16:creationId xmlns:a16="http://schemas.microsoft.com/office/drawing/2014/main" id="{9C224C59-B205-58FC-71E9-77C786FDB5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2" r="10742" b="7381"/>
          <a:stretch/>
        </p:blipFill>
        <p:spPr bwMode="auto">
          <a:xfrm>
            <a:off x="3591765" y="2637734"/>
            <a:ext cx="812862" cy="118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Old books concept illustration 47531544 Vector Art at Vecteezy">
            <a:extLst>
              <a:ext uri="{FF2B5EF4-FFF2-40B4-BE49-F238E27FC236}">
                <a16:creationId xmlns:a16="http://schemas.microsoft.com/office/drawing/2014/main" id="{303B3972-3AF6-9914-6A9D-567A3058F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781" y="927540"/>
            <a:ext cx="1436585" cy="134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terior de nuestra tienda física en Salamanca especializada en ...">
            <a:extLst>
              <a:ext uri="{FF2B5EF4-FFF2-40B4-BE49-F238E27FC236}">
                <a16:creationId xmlns:a16="http://schemas.microsoft.com/office/drawing/2014/main" id="{2AFBCB80-FD18-DBD8-6C3D-88AA915EB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751" y="3625238"/>
            <a:ext cx="3493970" cy="2329313"/>
          </a:xfrm>
          <a:prstGeom prst="rect">
            <a:avLst/>
          </a:prstGeom>
          <a:noFill/>
          <a:scene3d>
            <a:camera prst="isometricLeftDown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983CCD69-1527-A18C-21EA-90630797B4A1}"/>
              </a:ext>
            </a:extLst>
          </p:cNvPr>
          <p:cNvSpPr/>
          <p:nvPr/>
        </p:nvSpPr>
        <p:spPr>
          <a:xfrm>
            <a:off x="5555257" y="1888988"/>
            <a:ext cx="275216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1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 Computador</a:t>
            </a:r>
            <a:endParaRPr lang="es-ES" sz="2800" b="1" cap="none" spc="0" dirty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A3680981-6440-6BA4-9FFD-74D1D266CBFC}"/>
              </a:ext>
            </a:extLst>
          </p:cNvPr>
          <p:cNvSpPr/>
          <p:nvPr/>
        </p:nvSpPr>
        <p:spPr>
          <a:xfrm>
            <a:off x="4693784" y="4612938"/>
            <a:ext cx="351731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Entorno de desarrollo</a:t>
            </a:r>
            <a:endParaRPr lang="es-E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5276B00-DAA9-94BF-A0A1-D94159325B2B}"/>
              </a:ext>
            </a:extLst>
          </p:cNvPr>
          <p:cNvSpPr/>
          <p:nvPr/>
        </p:nvSpPr>
        <p:spPr>
          <a:xfrm>
            <a:off x="5307995" y="3505262"/>
            <a:ext cx="268900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Editor de código</a:t>
            </a:r>
            <a:endParaRPr lang="es-E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B36CBA92-BB6B-39F2-1F15-86E385C04831}"/>
              </a:ext>
            </a:extLst>
          </p:cNvPr>
          <p:cNvGrpSpPr/>
          <p:nvPr/>
        </p:nvGrpSpPr>
        <p:grpSpPr>
          <a:xfrm>
            <a:off x="3451464" y="2153078"/>
            <a:ext cx="1568174" cy="4060139"/>
            <a:chOff x="3451464" y="2153078"/>
            <a:chExt cx="1568174" cy="4060139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67860C1D-8E1F-F27F-F85B-B71A7A5FBD08}"/>
                </a:ext>
              </a:extLst>
            </p:cNvPr>
            <p:cNvSpPr/>
            <p:nvPr/>
          </p:nvSpPr>
          <p:spPr>
            <a:xfrm>
              <a:off x="3464355" y="2153078"/>
              <a:ext cx="152625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Librerías</a:t>
              </a:r>
              <a:endParaRPr lang="es-E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7729625-2617-AFD8-F1D8-87A93C0F2DFE}"/>
                </a:ext>
              </a:extLst>
            </p:cNvPr>
            <p:cNvSpPr/>
            <p:nvPr/>
          </p:nvSpPr>
          <p:spPr>
            <a:xfrm>
              <a:off x="3493386" y="3802507"/>
              <a:ext cx="152625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Librerías</a:t>
              </a:r>
              <a:endParaRPr lang="es-E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7BE8775B-5AD2-7A8D-5900-A6688AB291DD}"/>
                </a:ext>
              </a:extLst>
            </p:cNvPr>
            <p:cNvSpPr/>
            <p:nvPr/>
          </p:nvSpPr>
          <p:spPr>
            <a:xfrm>
              <a:off x="3451464" y="5689997"/>
              <a:ext cx="152625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Librerías</a:t>
              </a:r>
              <a:endParaRPr lang="es-E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CCED33A0-84C2-DA22-A784-CAF9BF4CD4CD}"/>
              </a:ext>
            </a:extLst>
          </p:cNvPr>
          <p:cNvGrpSpPr/>
          <p:nvPr/>
        </p:nvGrpSpPr>
        <p:grpSpPr>
          <a:xfrm>
            <a:off x="2187324" y="207920"/>
            <a:ext cx="2217303" cy="6303771"/>
            <a:chOff x="2157938" y="188678"/>
            <a:chExt cx="2217303" cy="6303771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D46D3596-7014-F25F-7CC8-6C851AFAA83D}"/>
                </a:ext>
              </a:extLst>
            </p:cNvPr>
            <p:cNvSpPr/>
            <p:nvPr/>
          </p:nvSpPr>
          <p:spPr>
            <a:xfrm>
              <a:off x="2569617" y="188678"/>
              <a:ext cx="180562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Entorno virtual</a:t>
              </a:r>
              <a:endParaRPr lang="es-E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CFE47B3E-1B4D-7580-4F50-EF0102890B23}"/>
                </a:ext>
              </a:extLst>
            </p:cNvPr>
            <p:cNvSpPr/>
            <p:nvPr/>
          </p:nvSpPr>
          <p:spPr>
            <a:xfrm>
              <a:off x="2212151" y="6092339"/>
              <a:ext cx="180562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Entorno virtual</a:t>
              </a:r>
              <a:endParaRPr lang="es-E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959C3B76-2C47-69E8-97BD-15A7DF2CE2A4}"/>
                </a:ext>
              </a:extLst>
            </p:cNvPr>
            <p:cNvSpPr/>
            <p:nvPr/>
          </p:nvSpPr>
          <p:spPr>
            <a:xfrm>
              <a:off x="2157938" y="3958920"/>
              <a:ext cx="180562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Entorno virtual</a:t>
              </a:r>
              <a:endParaRPr lang="es-E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716A2976-226E-5C4C-7120-21DA64BE5999}"/>
              </a:ext>
            </a:extLst>
          </p:cNvPr>
          <p:cNvGrpSpPr/>
          <p:nvPr/>
        </p:nvGrpSpPr>
        <p:grpSpPr>
          <a:xfrm>
            <a:off x="4273039" y="656985"/>
            <a:ext cx="2308009" cy="1219173"/>
            <a:chOff x="4273039" y="656985"/>
            <a:chExt cx="2308009" cy="1219173"/>
          </a:xfrm>
        </p:grpSpPr>
        <p:sp>
          <p:nvSpPr>
            <p:cNvPr id="24" name="Flecha: curvada hacia abajo 23">
              <a:extLst>
                <a:ext uri="{FF2B5EF4-FFF2-40B4-BE49-F238E27FC236}">
                  <a16:creationId xmlns:a16="http://schemas.microsoft.com/office/drawing/2014/main" id="{4AF0AD5B-A196-FFDC-5846-6C35BC2E2690}"/>
                </a:ext>
              </a:extLst>
            </p:cNvPr>
            <p:cNvSpPr/>
            <p:nvPr/>
          </p:nvSpPr>
          <p:spPr>
            <a:xfrm flipH="1">
              <a:off x="4273039" y="656985"/>
              <a:ext cx="1657350" cy="682650"/>
            </a:xfrm>
            <a:prstGeom prst="curved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>
                <a:solidFill>
                  <a:schemeClr val="tx1"/>
                </a:solidFill>
              </a:endParaRPr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E30A6CDA-B33D-AB7D-8D5D-95384D37419E}"/>
                </a:ext>
              </a:extLst>
            </p:cNvPr>
            <p:cNvSpPr/>
            <p:nvPr/>
          </p:nvSpPr>
          <p:spPr>
            <a:xfrm>
              <a:off x="5368857" y="1352938"/>
              <a:ext cx="1212191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800" dirty="0" err="1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import</a:t>
              </a:r>
              <a:endParaRPr lang="es-ES" sz="28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1" name="Rectángulo 30">
            <a:extLst>
              <a:ext uri="{FF2B5EF4-FFF2-40B4-BE49-F238E27FC236}">
                <a16:creationId xmlns:a16="http://schemas.microsoft.com/office/drawing/2014/main" id="{A86D2800-780D-1848-2034-37F57BA2B346}"/>
              </a:ext>
            </a:extLst>
          </p:cNvPr>
          <p:cNvSpPr/>
          <p:nvPr/>
        </p:nvSpPr>
        <p:spPr>
          <a:xfrm>
            <a:off x="9756064" y="5236593"/>
            <a:ext cx="147091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Servidor</a:t>
            </a:r>
            <a:endParaRPr lang="es-E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3AD3CEF4-B573-87D0-6355-9AEF6AFF84F0}"/>
              </a:ext>
            </a:extLst>
          </p:cNvPr>
          <p:cNvGrpSpPr/>
          <p:nvPr/>
        </p:nvGrpSpPr>
        <p:grpSpPr>
          <a:xfrm rot="20644929">
            <a:off x="8273243" y="1451733"/>
            <a:ext cx="2390584" cy="1645664"/>
            <a:chOff x="8137145" y="1355068"/>
            <a:chExt cx="2390584" cy="1645664"/>
          </a:xfrm>
        </p:grpSpPr>
        <p:sp>
          <p:nvSpPr>
            <p:cNvPr id="23" name="Flecha: curvada hacia abajo 22">
              <a:extLst>
                <a:ext uri="{FF2B5EF4-FFF2-40B4-BE49-F238E27FC236}">
                  <a16:creationId xmlns:a16="http://schemas.microsoft.com/office/drawing/2014/main" id="{D339FA43-6D67-B878-2428-5DD0F0AA188F}"/>
                </a:ext>
              </a:extLst>
            </p:cNvPr>
            <p:cNvSpPr/>
            <p:nvPr/>
          </p:nvSpPr>
          <p:spPr>
            <a:xfrm rot="2294249" flipH="1">
              <a:off x="8137145" y="1355068"/>
              <a:ext cx="1657350" cy="682650"/>
            </a:xfrm>
            <a:prstGeom prst="curved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A3FD5EF8-79C2-036E-3DF8-95B5073EF2B4}"/>
                </a:ext>
              </a:extLst>
            </p:cNvPr>
            <p:cNvSpPr/>
            <p:nvPr/>
          </p:nvSpPr>
          <p:spPr>
            <a:xfrm rot="955071">
              <a:off x="8732366" y="2477512"/>
              <a:ext cx="179536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800" dirty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</a:t>
              </a:r>
              <a:r>
                <a:rPr lang="es-ES" sz="2800" dirty="0" err="1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pip</a:t>
              </a:r>
              <a:r>
                <a:rPr lang="es-ES" sz="2800" dirty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s-ES" sz="2800" dirty="0" err="1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install</a:t>
              </a:r>
              <a:endParaRPr lang="es-ES" sz="28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20B6D12D-6C92-B2D3-47D9-5ED8703CB6C1}"/>
              </a:ext>
            </a:extLst>
          </p:cNvPr>
          <p:cNvGrpSpPr/>
          <p:nvPr/>
        </p:nvGrpSpPr>
        <p:grpSpPr>
          <a:xfrm>
            <a:off x="2026839" y="542205"/>
            <a:ext cx="1658019" cy="5466810"/>
            <a:chOff x="2026839" y="542205"/>
            <a:chExt cx="1658019" cy="5466810"/>
          </a:xfrm>
        </p:grpSpPr>
        <p:pic>
          <p:nvPicPr>
            <p:cNvPr id="1032" name="Picture 8" descr="Mochila, mochila! dora youtube dibujo, mochila, mochila, dora, Youtube png  | PNGWing">
              <a:extLst>
                <a:ext uri="{FF2B5EF4-FFF2-40B4-BE49-F238E27FC236}">
                  <a16:creationId xmlns:a16="http://schemas.microsoft.com/office/drawing/2014/main" id="{F456CADB-42EC-CD4B-B329-8D6E788719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413" b="96848" l="10000" r="90000">
                          <a14:foregroundMark x1="27174" y1="8478" x2="27935" y2="9239"/>
                          <a14:foregroundMark x1="27283" y1="55000" x2="64783" y2="78913"/>
                          <a14:foregroundMark x1="43370" y1="84891" x2="62609" y2="83478"/>
                          <a14:foregroundMark x1="35761" y1="85870" x2="46848" y2="88370"/>
                          <a14:foregroundMark x1="46848" y1="88370" x2="64239" y2="87391"/>
                          <a14:foregroundMark x1="64239" y1="87391" x2="76630" y2="79348"/>
                          <a14:foregroundMark x1="76630" y1="79348" x2="72826" y2="49783"/>
                          <a14:foregroundMark x1="72826" y1="49783" x2="68152" y2="43152"/>
                          <a14:foregroundMark x1="68152" y1="43152" x2="55652" y2="50326"/>
                          <a14:foregroundMark x1="55652" y1="50326" x2="59891" y2="56413"/>
                          <a14:foregroundMark x1="59891" y1="56413" x2="68587" y2="47500"/>
                          <a14:foregroundMark x1="68587" y1="47500" x2="70543" y2="39565"/>
                          <a14:foregroundMark x1="70543" y1="39565" x2="73587" y2="39565"/>
                          <a14:foregroundMark x1="54891" y1="45652" x2="57935" y2="64674"/>
                          <a14:foregroundMark x1="57935" y1="64674" x2="57935" y2="64674"/>
                          <a14:foregroundMark x1="68370" y1="48370" x2="76413" y2="72283"/>
                          <a14:foregroundMark x1="37283" y1="90326" x2="57065" y2="92174"/>
                          <a14:foregroundMark x1="57065" y1="92174" x2="63587" y2="91630"/>
                          <a14:foregroundMark x1="46848" y1="96196" x2="53043" y2="95435"/>
                          <a14:foregroundMark x1="52283" y1="96087" x2="52826" y2="14130"/>
                          <a14:foregroundMark x1="52826" y1="14130" x2="58370" y2="7174"/>
                          <a14:foregroundMark x1="58370" y1="7174" x2="76304" y2="12174"/>
                          <a14:foregroundMark x1="76304" y1="12174" x2="83043" y2="8478"/>
                          <a14:foregroundMark x1="83043" y1="8478" x2="69348" y2="5870"/>
                          <a14:foregroundMark x1="69348" y1="5870" x2="38152" y2="14457"/>
                          <a14:foregroundMark x1="38152" y1="14457" x2="32174" y2="18804"/>
                          <a14:foregroundMark x1="32174" y1="18804" x2="26413" y2="11630"/>
                          <a14:foregroundMark x1="26413" y1="11630" x2="16522" y2="14239"/>
                          <a14:foregroundMark x1="16522" y1="14239" x2="14891" y2="24565"/>
                          <a14:foregroundMark x1="14891" y1="24565" x2="18370" y2="43587"/>
                          <a14:foregroundMark x1="18370" y1="43587" x2="28370" y2="60435"/>
                          <a14:foregroundMark x1="28370" y1="60435" x2="28804" y2="69783"/>
                          <a14:foregroundMark x1="28804" y1="69783" x2="24239" y2="75217"/>
                          <a14:foregroundMark x1="24239" y1="75217" x2="46957" y2="49457"/>
                          <a14:foregroundMark x1="46957" y1="49457" x2="44783" y2="39674"/>
                          <a14:foregroundMark x1="44783" y1="39674" x2="32283" y2="43370"/>
                          <a14:foregroundMark x1="32283" y1="43370" x2="27391" y2="53913"/>
                          <a14:foregroundMark x1="27391" y1="53913" x2="34674" y2="77826"/>
                          <a14:foregroundMark x1="34674" y1="77826" x2="33043" y2="85652"/>
                          <a14:foregroundMark x1="33043" y1="85652" x2="23370" y2="84130"/>
                          <a14:foregroundMark x1="23370" y1="84130" x2="36848" y2="87717"/>
                          <a14:foregroundMark x1="36848" y1="87717" x2="45326" y2="92826"/>
                          <a14:foregroundMark x1="45326" y1="92826" x2="60000" y2="96848"/>
                          <a14:foregroundMark x1="60000" y1="96848" x2="72826" y2="93370"/>
                          <a14:foregroundMark x1="72826" y1="93370" x2="80217" y2="80543"/>
                          <a14:foregroundMark x1="80217" y1="80543" x2="82609" y2="69565"/>
                          <a14:foregroundMark x1="82609" y1="69565" x2="76304" y2="46848"/>
                          <a14:foregroundMark x1="76304" y1="46848" x2="77283" y2="38587"/>
                          <a14:foregroundMark x1="36739" y1="19348" x2="46957" y2="6957"/>
                          <a14:foregroundMark x1="46957" y1="6957" x2="58913" y2="5109"/>
                          <a14:foregroundMark x1="58913" y1="5109" x2="67826" y2="7826"/>
                          <a14:foregroundMark x1="55543" y1="1413" x2="56522" y2="1413"/>
                          <a14:foregroundMark x1="34457" y1="27391" x2="38043" y2="17174"/>
                          <a14:foregroundMark x1="71413" y1="61413" x2="64891" y2="54674"/>
                          <a14:foregroundMark x1="59891" y1="89565" x2="48587" y2="719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6601" y="4467315"/>
              <a:ext cx="1598257" cy="1541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8" descr="Mochila, mochila! dora youtube dibujo, mochila, mochila, dora, Youtube png  | PNGWing">
              <a:extLst>
                <a:ext uri="{FF2B5EF4-FFF2-40B4-BE49-F238E27FC236}">
                  <a16:creationId xmlns:a16="http://schemas.microsoft.com/office/drawing/2014/main" id="{E523D088-6222-7A2C-E90F-87C08BAD83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413" b="96848" l="10000" r="90000">
                          <a14:foregroundMark x1="27174" y1="8478" x2="27935" y2="9239"/>
                          <a14:foregroundMark x1="27283" y1="55000" x2="64783" y2="78913"/>
                          <a14:foregroundMark x1="43370" y1="84891" x2="62609" y2="83478"/>
                          <a14:foregroundMark x1="35761" y1="85870" x2="46848" y2="88370"/>
                          <a14:foregroundMark x1="46848" y1="88370" x2="64239" y2="87391"/>
                          <a14:foregroundMark x1="64239" y1="87391" x2="76630" y2="79348"/>
                          <a14:foregroundMark x1="76630" y1="79348" x2="72826" y2="49783"/>
                          <a14:foregroundMark x1="72826" y1="49783" x2="68152" y2="43152"/>
                          <a14:foregroundMark x1="68152" y1="43152" x2="55652" y2="50326"/>
                          <a14:foregroundMark x1="55652" y1="50326" x2="59891" y2="56413"/>
                          <a14:foregroundMark x1="59891" y1="56413" x2="68587" y2="47500"/>
                          <a14:foregroundMark x1="68587" y1="47500" x2="70543" y2="39565"/>
                          <a14:foregroundMark x1="70543" y1="39565" x2="73587" y2="39565"/>
                          <a14:foregroundMark x1="54891" y1="45652" x2="57935" y2="64674"/>
                          <a14:foregroundMark x1="57935" y1="64674" x2="57935" y2="64674"/>
                          <a14:foregroundMark x1="68370" y1="48370" x2="76413" y2="72283"/>
                          <a14:foregroundMark x1="37283" y1="90326" x2="57065" y2="92174"/>
                          <a14:foregroundMark x1="57065" y1="92174" x2="63587" y2="91630"/>
                          <a14:foregroundMark x1="46848" y1="96196" x2="53043" y2="95435"/>
                          <a14:foregroundMark x1="52283" y1="96087" x2="52826" y2="14130"/>
                          <a14:foregroundMark x1="52826" y1="14130" x2="58370" y2="7174"/>
                          <a14:foregroundMark x1="58370" y1="7174" x2="76304" y2="12174"/>
                          <a14:foregroundMark x1="76304" y1="12174" x2="83043" y2="8478"/>
                          <a14:foregroundMark x1="83043" y1="8478" x2="69348" y2="5870"/>
                          <a14:foregroundMark x1="69348" y1="5870" x2="38152" y2="14457"/>
                          <a14:foregroundMark x1="38152" y1="14457" x2="32174" y2="18804"/>
                          <a14:foregroundMark x1="32174" y1="18804" x2="26413" y2="11630"/>
                          <a14:foregroundMark x1="26413" y1="11630" x2="16522" y2="14239"/>
                          <a14:foregroundMark x1="16522" y1="14239" x2="14891" y2="24565"/>
                          <a14:foregroundMark x1="14891" y1="24565" x2="18370" y2="43587"/>
                          <a14:foregroundMark x1="18370" y1="43587" x2="28370" y2="60435"/>
                          <a14:foregroundMark x1="28370" y1="60435" x2="28804" y2="69783"/>
                          <a14:foregroundMark x1="28804" y1="69783" x2="24239" y2="75217"/>
                          <a14:foregroundMark x1="24239" y1="75217" x2="46957" y2="49457"/>
                          <a14:foregroundMark x1="46957" y1="49457" x2="44783" y2="39674"/>
                          <a14:foregroundMark x1="44783" y1="39674" x2="32283" y2="43370"/>
                          <a14:foregroundMark x1="32283" y1="43370" x2="27391" y2="53913"/>
                          <a14:foregroundMark x1="27391" y1="53913" x2="34674" y2="77826"/>
                          <a14:foregroundMark x1="34674" y1="77826" x2="33043" y2="85652"/>
                          <a14:foregroundMark x1="33043" y1="85652" x2="23370" y2="84130"/>
                          <a14:foregroundMark x1="23370" y1="84130" x2="36848" y2="87717"/>
                          <a14:foregroundMark x1="36848" y1="87717" x2="45326" y2="92826"/>
                          <a14:foregroundMark x1="45326" y1="92826" x2="60000" y2="96848"/>
                          <a14:foregroundMark x1="60000" y1="96848" x2="72826" y2="93370"/>
                          <a14:foregroundMark x1="72826" y1="93370" x2="80217" y2="80543"/>
                          <a14:foregroundMark x1="80217" y1="80543" x2="82609" y2="69565"/>
                          <a14:foregroundMark x1="82609" y1="69565" x2="76304" y2="46848"/>
                          <a14:foregroundMark x1="76304" y1="46848" x2="77283" y2="38587"/>
                          <a14:foregroundMark x1="36739" y1="19348" x2="46957" y2="6957"/>
                          <a14:foregroundMark x1="46957" y1="6957" x2="58913" y2="5109"/>
                          <a14:foregroundMark x1="58913" y1="5109" x2="67826" y2="7826"/>
                          <a14:foregroundMark x1="55543" y1="1413" x2="56522" y2="1413"/>
                          <a14:foregroundMark x1="34457" y1="27391" x2="38043" y2="17174"/>
                          <a14:foregroundMark x1="71413" y1="61413" x2="64891" y2="54674"/>
                          <a14:foregroundMark x1="59891" y1="89565" x2="48587" y2="719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9816" y="2287637"/>
              <a:ext cx="1598257" cy="1541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8" descr="Mochila, mochila! dora youtube dibujo, mochila, mochila, dora, Youtube png  | PNGWing">
              <a:extLst>
                <a:ext uri="{FF2B5EF4-FFF2-40B4-BE49-F238E27FC236}">
                  <a16:creationId xmlns:a16="http://schemas.microsoft.com/office/drawing/2014/main" id="{54B25D86-4CBC-7686-C37F-7842BC957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413" b="96848" l="10000" r="90000">
                          <a14:foregroundMark x1="27174" y1="8478" x2="27935" y2="9239"/>
                          <a14:foregroundMark x1="27283" y1="55000" x2="64783" y2="78913"/>
                          <a14:foregroundMark x1="43370" y1="84891" x2="62609" y2="83478"/>
                          <a14:foregroundMark x1="35761" y1="85870" x2="46848" y2="88370"/>
                          <a14:foregroundMark x1="46848" y1="88370" x2="64239" y2="87391"/>
                          <a14:foregroundMark x1="64239" y1="87391" x2="76630" y2="79348"/>
                          <a14:foregroundMark x1="76630" y1="79348" x2="72826" y2="49783"/>
                          <a14:foregroundMark x1="72826" y1="49783" x2="68152" y2="43152"/>
                          <a14:foregroundMark x1="68152" y1="43152" x2="55652" y2="50326"/>
                          <a14:foregroundMark x1="55652" y1="50326" x2="59891" y2="56413"/>
                          <a14:foregroundMark x1="59891" y1="56413" x2="68587" y2="47500"/>
                          <a14:foregroundMark x1="68587" y1="47500" x2="70543" y2="39565"/>
                          <a14:foregroundMark x1="70543" y1="39565" x2="73587" y2="39565"/>
                          <a14:foregroundMark x1="54891" y1="45652" x2="57935" y2="64674"/>
                          <a14:foregroundMark x1="57935" y1="64674" x2="57935" y2="64674"/>
                          <a14:foregroundMark x1="68370" y1="48370" x2="76413" y2="72283"/>
                          <a14:foregroundMark x1="37283" y1="90326" x2="57065" y2="92174"/>
                          <a14:foregroundMark x1="57065" y1="92174" x2="63587" y2="91630"/>
                          <a14:foregroundMark x1="46848" y1="96196" x2="53043" y2="95435"/>
                          <a14:foregroundMark x1="52283" y1="96087" x2="52826" y2="14130"/>
                          <a14:foregroundMark x1="52826" y1="14130" x2="58370" y2="7174"/>
                          <a14:foregroundMark x1="58370" y1="7174" x2="76304" y2="12174"/>
                          <a14:foregroundMark x1="76304" y1="12174" x2="83043" y2="8478"/>
                          <a14:foregroundMark x1="83043" y1="8478" x2="69348" y2="5870"/>
                          <a14:foregroundMark x1="69348" y1="5870" x2="38152" y2="14457"/>
                          <a14:foregroundMark x1="38152" y1="14457" x2="32174" y2="18804"/>
                          <a14:foregroundMark x1="32174" y1="18804" x2="26413" y2="11630"/>
                          <a14:foregroundMark x1="26413" y1="11630" x2="16522" y2="14239"/>
                          <a14:foregroundMark x1="16522" y1="14239" x2="14891" y2="24565"/>
                          <a14:foregroundMark x1="14891" y1="24565" x2="18370" y2="43587"/>
                          <a14:foregroundMark x1="18370" y1="43587" x2="28370" y2="60435"/>
                          <a14:foregroundMark x1="28370" y1="60435" x2="28804" y2="69783"/>
                          <a14:foregroundMark x1="28804" y1="69783" x2="24239" y2="75217"/>
                          <a14:foregroundMark x1="24239" y1="75217" x2="46957" y2="49457"/>
                          <a14:foregroundMark x1="46957" y1="49457" x2="44783" y2="39674"/>
                          <a14:foregroundMark x1="44783" y1="39674" x2="32283" y2="43370"/>
                          <a14:foregroundMark x1="32283" y1="43370" x2="27391" y2="53913"/>
                          <a14:foregroundMark x1="27391" y1="53913" x2="34674" y2="77826"/>
                          <a14:foregroundMark x1="34674" y1="77826" x2="33043" y2="85652"/>
                          <a14:foregroundMark x1="33043" y1="85652" x2="23370" y2="84130"/>
                          <a14:foregroundMark x1="23370" y1="84130" x2="36848" y2="87717"/>
                          <a14:foregroundMark x1="36848" y1="87717" x2="45326" y2="92826"/>
                          <a14:foregroundMark x1="45326" y1="92826" x2="60000" y2="96848"/>
                          <a14:foregroundMark x1="60000" y1="96848" x2="72826" y2="93370"/>
                          <a14:foregroundMark x1="72826" y1="93370" x2="80217" y2="80543"/>
                          <a14:foregroundMark x1="80217" y1="80543" x2="82609" y2="69565"/>
                          <a14:foregroundMark x1="82609" y1="69565" x2="76304" y2="46848"/>
                          <a14:foregroundMark x1="76304" y1="46848" x2="77283" y2="38587"/>
                          <a14:foregroundMark x1="36739" y1="19348" x2="46957" y2="6957"/>
                          <a14:foregroundMark x1="46957" y1="6957" x2="58913" y2="5109"/>
                          <a14:foregroundMark x1="58913" y1="5109" x2="67826" y2="7826"/>
                          <a14:foregroundMark x1="55543" y1="1413" x2="56522" y2="1413"/>
                          <a14:foregroundMark x1="34457" y1="27391" x2="38043" y2="17174"/>
                          <a14:foregroundMark x1="71413" y1="61413" x2="64891" y2="54674"/>
                          <a14:foregroundMark x1="59891" y1="89565" x2="48587" y2="719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6839" y="542205"/>
              <a:ext cx="1598257" cy="1541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" name="Picture 18" descr="Crayon Split Monogram Svg, crayon svg, teacher svg, school svg, apple ...">
            <a:extLst>
              <a:ext uri="{FF2B5EF4-FFF2-40B4-BE49-F238E27FC236}">
                <a16:creationId xmlns:a16="http://schemas.microsoft.com/office/drawing/2014/main" id="{F1D0895D-AA6C-D744-2063-453CAF53BA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2" r="10742" b="7381"/>
          <a:stretch/>
        </p:blipFill>
        <p:spPr bwMode="auto">
          <a:xfrm>
            <a:off x="4096082" y="4444663"/>
            <a:ext cx="597702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72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8F9F02-B776-56C0-526D-27378A3B3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6" descr="Habitación vacía con plantas y pared azul | Foto Premium">
            <a:extLst>
              <a:ext uri="{FF2B5EF4-FFF2-40B4-BE49-F238E27FC236}">
                <a16:creationId xmlns:a16="http://schemas.microsoft.com/office/drawing/2014/main" id="{9736C6E9-38A5-7AFF-FB9F-E6460BB98B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1" t="149" b="-149"/>
          <a:stretch/>
        </p:blipFill>
        <p:spPr bwMode="auto">
          <a:xfrm>
            <a:off x="2126476" y="0"/>
            <a:ext cx="1002648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C41C509-D7EC-66AD-D142-CCD32C867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30" name="Picture 6" descr="Escritorio">
            <a:extLst>
              <a:ext uri="{FF2B5EF4-FFF2-40B4-BE49-F238E27FC236}">
                <a16:creationId xmlns:a16="http://schemas.microsoft.com/office/drawing/2014/main" id="{6D27B221-D10D-9251-6D6C-92F7B782AF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8" r="4522" b="13128"/>
          <a:stretch/>
        </p:blipFill>
        <p:spPr bwMode="auto">
          <a:xfrm>
            <a:off x="8029903" y="3059121"/>
            <a:ext cx="3994319" cy="379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chool Materials Clip Art Cartoon Open Book PNG 23985138 PNG">
            <a:extLst>
              <a:ext uri="{FF2B5EF4-FFF2-40B4-BE49-F238E27FC236}">
                <a16:creationId xmlns:a16="http://schemas.microsoft.com/office/drawing/2014/main" id="{ADF1C8B0-1405-B8AD-88A6-0CFBD6EA2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702" y="2763561"/>
            <a:ext cx="2187857" cy="21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Types Of Shoe Rack: 10 Other Uses A Shoe Rack - The Shoe Box NYC">
            <a:extLst>
              <a:ext uri="{FF2B5EF4-FFF2-40B4-BE49-F238E27FC236}">
                <a16:creationId xmlns:a16="http://schemas.microsoft.com/office/drawing/2014/main" id="{445E08A6-602E-77C1-1CCE-BAA1367E8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574" y="3932071"/>
            <a:ext cx="7097533" cy="319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0135A911-08DB-3A84-7A39-0FF45F229554}"/>
              </a:ext>
            </a:extLst>
          </p:cNvPr>
          <p:cNvGrpSpPr/>
          <p:nvPr/>
        </p:nvGrpSpPr>
        <p:grpSpPr>
          <a:xfrm>
            <a:off x="1980260" y="4203915"/>
            <a:ext cx="1736744" cy="1325738"/>
            <a:chOff x="2183615" y="124690"/>
            <a:chExt cx="2754954" cy="2015836"/>
          </a:xfrm>
        </p:grpSpPr>
        <p:pic>
          <p:nvPicPr>
            <p:cNvPr id="1032" name="Picture 8" descr="Mochila, mochila! dora youtube dibujo, mochila, mochila, dora, Youtube png  | PNGWing">
              <a:extLst>
                <a:ext uri="{FF2B5EF4-FFF2-40B4-BE49-F238E27FC236}">
                  <a16:creationId xmlns:a16="http://schemas.microsoft.com/office/drawing/2014/main" id="{2F82F7C8-3D4F-5AA6-B360-79D2F12474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413" b="96848" l="10000" r="90000">
                          <a14:foregroundMark x1="27174" y1="8478" x2="27935" y2="9239"/>
                          <a14:foregroundMark x1="27283" y1="55000" x2="64783" y2="78913"/>
                          <a14:foregroundMark x1="43370" y1="84891" x2="62609" y2="83478"/>
                          <a14:foregroundMark x1="35761" y1="85870" x2="46848" y2="88370"/>
                          <a14:foregroundMark x1="46848" y1="88370" x2="64239" y2="87391"/>
                          <a14:foregroundMark x1="64239" y1="87391" x2="76630" y2="79348"/>
                          <a14:foregroundMark x1="76630" y1="79348" x2="72826" y2="49783"/>
                          <a14:foregroundMark x1="72826" y1="49783" x2="68152" y2="43152"/>
                          <a14:foregroundMark x1="68152" y1="43152" x2="55652" y2="50326"/>
                          <a14:foregroundMark x1="55652" y1="50326" x2="59891" y2="56413"/>
                          <a14:foregroundMark x1="59891" y1="56413" x2="68587" y2="47500"/>
                          <a14:foregroundMark x1="68587" y1="47500" x2="70543" y2="39565"/>
                          <a14:foregroundMark x1="70543" y1="39565" x2="73587" y2="39565"/>
                          <a14:foregroundMark x1="54891" y1="45652" x2="57935" y2="64674"/>
                          <a14:foregroundMark x1="57935" y1="64674" x2="57935" y2="64674"/>
                          <a14:foregroundMark x1="68370" y1="48370" x2="76413" y2="72283"/>
                          <a14:foregroundMark x1="37283" y1="90326" x2="57065" y2="92174"/>
                          <a14:foregroundMark x1="57065" y1="92174" x2="63587" y2="91630"/>
                          <a14:foregroundMark x1="46848" y1="96196" x2="53043" y2="95435"/>
                          <a14:foregroundMark x1="52283" y1="96087" x2="52826" y2="14130"/>
                          <a14:foregroundMark x1="52826" y1="14130" x2="58370" y2="7174"/>
                          <a14:foregroundMark x1="58370" y1="7174" x2="76304" y2="12174"/>
                          <a14:foregroundMark x1="76304" y1="12174" x2="83043" y2="8478"/>
                          <a14:foregroundMark x1="83043" y1="8478" x2="69348" y2="5870"/>
                          <a14:foregroundMark x1="69348" y1="5870" x2="38152" y2="14457"/>
                          <a14:foregroundMark x1="38152" y1="14457" x2="32174" y2="18804"/>
                          <a14:foregroundMark x1="32174" y1="18804" x2="26413" y2="11630"/>
                          <a14:foregroundMark x1="26413" y1="11630" x2="16522" y2="14239"/>
                          <a14:foregroundMark x1="16522" y1="14239" x2="14891" y2="24565"/>
                          <a14:foregroundMark x1="14891" y1="24565" x2="18370" y2="43587"/>
                          <a14:foregroundMark x1="18370" y1="43587" x2="28370" y2="60435"/>
                          <a14:foregroundMark x1="28370" y1="60435" x2="28804" y2="69783"/>
                          <a14:foregroundMark x1="28804" y1="69783" x2="24239" y2="75217"/>
                          <a14:foregroundMark x1="24239" y1="75217" x2="46957" y2="49457"/>
                          <a14:foregroundMark x1="46957" y1="49457" x2="44783" y2="39674"/>
                          <a14:foregroundMark x1="44783" y1="39674" x2="32283" y2="43370"/>
                          <a14:foregroundMark x1="32283" y1="43370" x2="27391" y2="53913"/>
                          <a14:foregroundMark x1="27391" y1="53913" x2="34674" y2="77826"/>
                          <a14:foregroundMark x1="34674" y1="77826" x2="33043" y2="85652"/>
                          <a14:foregroundMark x1="33043" y1="85652" x2="23370" y2="84130"/>
                          <a14:foregroundMark x1="23370" y1="84130" x2="36848" y2="87717"/>
                          <a14:foregroundMark x1="36848" y1="87717" x2="45326" y2="92826"/>
                          <a14:foregroundMark x1="45326" y1="92826" x2="60000" y2="96848"/>
                          <a14:foregroundMark x1="60000" y1="96848" x2="72826" y2="93370"/>
                          <a14:foregroundMark x1="72826" y1="93370" x2="80217" y2="80543"/>
                          <a14:foregroundMark x1="80217" y1="80543" x2="82609" y2="69565"/>
                          <a14:foregroundMark x1="82609" y1="69565" x2="76304" y2="46848"/>
                          <a14:foregroundMark x1="76304" y1="46848" x2="77283" y2="38587"/>
                          <a14:foregroundMark x1="36739" y1="19348" x2="46957" y2="6957"/>
                          <a14:foregroundMark x1="46957" y1="6957" x2="58913" y2="5109"/>
                          <a14:foregroundMark x1="58913" y1="5109" x2="67826" y2="7826"/>
                          <a14:foregroundMark x1="55543" y1="1413" x2="56522" y2="1413"/>
                          <a14:foregroundMark x1="34457" y1="27391" x2="38043" y2="17174"/>
                          <a14:foregroundMark x1="71413" y1="61413" x2="64891" y2="54674"/>
                          <a14:foregroundMark x1="59891" y1="89565" x2="48587" y2="719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3615" y="124690"/>
              <a:ext cx="2015836" cy="2015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erramientas de arte de pintura de colores brillantes Elementos artísticos  vectoriales dibujados a mano Paleta de pinceles y tubos de acuarela o  acrílico | Vector Premium">
              <a:extLst>
                <a:ext uri="{FF2B5EF4-FFF2-40B4-BE49-F238E27FC236}">
                  <a16:creationId xmlns:a16="http://schemas.microsoft.com/office/drawing/2014/main" id="{0E47DB15-9ED7-D0BA-A235-6A78C3309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3409" y="534073"/>
              <a:ext cx="1495160" cy="1495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883899ED-666A-A04D-8D05-5CFC6CA65480}"/>
              </a:ext>
            </a:extLst>
          </p:cNvPr>
          <p:cNvGrpSpPr/>
          <p:nvPr/>
        </p:nvGrpSpPr>
        <p:grpSpPr>
          <a:xfrm>
            <a:off x="2743769" y="4122650"/>
            <a:ext cx="1969495" cy="1488267"/>
            <a:chOff x="2192603" y="2489749"/>
            <a:chExt cx="1969495" cy="1488267"/>
          </a:xfrm>
        </p:grpSpPr>
        <p:pic>
          <p:nvPicPr>
            <p:cNvPr id="2" name="Picture 8" descr="Mochila, mochila! dora youtube dibujo, mochila, mochila, dora, Youtube png  | PNGWing">
              <a:extLst>
                <a:ext uri="{FF2B5EF4-FFF2-40B4-BE49-F238E27FC236}">
                  <a16:creationId xmlns:a16="http://schemas.microsoft.com/office/drawing/2014/main" id="{9AD75754-27EB-CBFF-5B83-342DB97C23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413" b="96848" l="10000" r="90000">
                          <a14:foregroundMark x1="27174" y1="8478" x2="27935" y2="9239"/>
                          <a14:foregroundMark x1="27283" y1="55000" x2="64783" y2="78913"/>
                          <a14:foregroundMark x1="43370" y1="84891" x2="62609" y2="83478"/>
                          <a14:foregroundMark x1="35761" y1="85870" x2="46848" y2="88370"/>
                          <a14:foregroundMark x1="46848" y1="88370" x2="64239" y2="87391"/>
                          <a14:foregroundMark x1="64239" y1="87391" x2="76630" y2="79348"/>
                          <a14:foregroundMark x1="76630" y1="79348" x2="72826" y2="49783"/>
                          <a14:foregroundMark x1="72826" y1="49783" x2="68152" y2="43152"/>
                          <a14:foregroundMark x1="68152" y1="43152" x2="55652" y2="50326"/>
                          <a14:foregroundMark x1="55652" y1="50326" x2="59891" y2="56413"/>
                          <a14:foregroundMark x1="59891" y1="56413" x2="68587" y2="47500"/>
                          <a14:foregroundMark x1="68587" y1="47500" x2="70543" y2="39565"/>
                          <a14:foregroundMark x1="70543" y1="39565" x2="73587" y2="39565"/>
                          <a14:foregroundMark x1="54891" y1="45652" x2="57935" y2="64674"/>
                          <a14:foregroundMark x1="57935" y1="64674" x2="57935" y2="64674"/>
                          <a14:foregroundMark x1="68370" y1="48370" x2="76413" y2="72283"/>
                          <a14:foregroundMark x1="37283" y1="90326" x2="57065" y2="92174"/>
                          <a14:foregroundMark x1="57065" y1="92174" x2="63587" y2="91630"/>
                          <a14:foregroundMark x1="46848" y1="96196" x2="53043" y2="95435"/>
                          <a14:foregroundMark x1="52283" y1="96087" x2="52826" y2="14130"/>
                          <a14:foregroundMark x1="52826" y1="14130" x2="58370" y2="7174"/>
                          <a14:foregroundMark x1="58370" y1="7174" x2="76304" y2="12174"/>
                          <a14:foregroundMark x1="76304" y1="12174" x2="83043" y2="8478"/>
                          <a14:foregroundMark x1="83043" y1="8478" x2="69348" y2="5870"/>
                          <a14:foregroundMark x1="69348" y1="5870" x2="38152" y2="14457"/>
                          <a14:foregroundMark x1="38152" y1="14457" x2="32174" y2="18804"/>
                          <a14:foregroundMark x1="32174" y1="18804" x2="26413" y2="11630"/>
                          <a14:foregroundMark x1="26413" y1="11630" x2="16522" y2="14239"/>
                          <a14:foregroundMark x1="16522" y1="14239" x2="14891" y2="24565"/>
                          <a14:foregroundMark x1="14891" y1="24565" x2="18370" y2="43587"/>
                          <a14:foregroundMark x1="18370" y1="43587" x2="28370" y2="60435"/>
                          <a14:foregroundMark x1="28370" y1="60435" x2="28804" y2="69783"/>
                          <a14:foregroundMark x1="28804" y1="69783" x2="24239" y2="75217"/>
                          <a14:foregroundMark x1="24239" y1="75217" x2="46957" y2="49457"/>
                          <a14:foregroundMark x1="46957" y1="49457" x2="44783" y2="39674"/>
                          <a14:foregroundMark x1="44783" y1="39674" x2="32283" y2="43370"/>
                          <a14:foregroundMark x1="32283" y1="43370" x2="27391" y2="53913"/>
                          <a14:foregroundMark x1="27391" y1="53913" x2="34674" y2="77826"/>
                          <a14:foregroundMark x1="34674" y1="77826" x2="33043" y2="85652"/>
                          <a14:foregroundMark x1="33043" y1="85652" x2="23370" y2="84130"/>
                          <a14:foregroundMark x1="23370" y1="84130" x2="36848" y2="87717"/>
                          <a14:foregroundMark x1="36848" y1="87717" x2="45326" y2="92826"/>
                          <a14:foregroundMark x1="45326" y1="92826" x2="60000" y2="96848"/>
                          <a14:foregroundMark x1="60000" y1="96848" x2="72826" y2="93370"/>
                          <a14:foregroundMark x1="72826" y1="93370" x2="80217" y2="80543"/>
                          <a14:foregroundMark x1="80217" y1="80543" x2="82609" y2="69565"/>
                          <a14:foregroundMark x1="82609" y1="69565" x2="76304" y2="46848"/>
                          <a14:foregroundMark x1="76304" y1="46848" x2="77283" y2="38587"/>
                          <a14:foregroundMark x1="36739" y1="19348" x2="46957" y2="6957"/>
                          <a14:foregroundMark x1="46957" y1="6957" x2="58913" y2="5109"/>
                          <a14:foregroundMark x1="58913" y1="5109" x2="67826" y2="7826"/>
                          <a14:foregroundMark x1="55543" y1="1413" x2="56522" y2="1413"/>
                          <a14:foregroundMark x1="34457" y1="27391" x2="38043" y2="17174"/>
                          <a14:foregroundMark x1="71413" y1="61413" x2="64891" y2="54674"/>
                          <a14:foregroundMark x1="59891" y1="89565" x2="48587" y2="719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2603" y="2535724"/>
              <a:ext cx="1442292" cy="1442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Crayon Split Monogram Svg, crayon svg, teacher svg, school svg, apple ...">
              <a:extLst>
                <a:ext uri="{FF2B5EF4-FFF2-40B4-BE49-F238E27FC236}">
                  <a16:creationId xmlns:a16="http://schemas.microsoft.com/office/drawing/2014/main" id="{D2D6188D-0490-A6F2-876E-A9B9FB83A2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7275" y="2489749"/>
              <a:ext cx="954823" cy="1146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5C1DED2C-4464-BF3C-4581-23F7208B98FC}"/>
              </a:ext>
            </a:extLst>
          </p:cNvPr>
          <p:cNvGrpSpPr/>
          <p:nvPr/>
        </p:nvGrpSpPr>
        <p:grpSpPr>
          <a:xfrm>
            <a:off x="3672249" y="4282163"/>
            <a:ext cx="1851222" cy="1318521"/>
            <a:chOff x="2237302" y="4603699"/>
            <a:chExt cx="2772640" cy="2028900"/>
          </a:xfrm>
        </p:grpSpPr>
        <p:pic>
          <p:nvPicPr>
            <p:cNvPr id="3" name="Picture 8" descr="Mochila, mochila! dora youtube dibujo, mochila, mochila, dora, Youtube png  | PNGWing">
              <a:extLst>
                <a:ext uri="{FF2B5EF4-FFF2-40B4-BE49-F238E27FC236}">
                  <a16:creationId xmlns:a16="http://schemas.microsoft.com/office/drawing/2014/main" id="{394C5E82-62FE-52F2-2FA9-DE8B620825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413" b="96848" l="10000" r="90000">
                          <a14:foregroundMark x1="27174" y1="8478" x2="27935" y2="9239"/>
                          <a14:foregroundMark x1="27283" y1="55000" x2="64783" y2="78913"/>
                          <a14:foregroundMark x1="43370" y1="84891" x2="62609" y2="83478"/>
                          <a14:foregroundMark x1="35761" y1="85870" x2="46848" y2="88370"/>
                          <a14:foregroundMark x1="46848" y1="88370" x2="64239" y2="87391"/>
                          <a14:foregroundMark x1="64239" y1="87391" x2="76630" y2="79348"/>
                          <a14:foregroundMark x1="76630" y1="79348" x2="72826" y2="49783"/>
                          <a14:foregroundMark x1="72826" y1="49783" x2="68152" y2="43152"/>
                          <a14:foregroundMark x1="68152" y1="43152" x2="55652" y2="50326"/>
                          <a14:foregroundMark x1="55652" y1="50326" x2="59891" y2="56413"/>
                          <a14:foregroundMark x1="59891" y1="56413" x2="68587" y2="47500"/>
                          <a14:foregroundMark x1="68587" y1="47500" x2="70543" y2="39565"/>
                          <a14:foregroundMark x1="70543" y1="39565" x2="73587" y2="39565"/>
                          <a14:foregroundMark x1="54891" y1="45652" x2="57935" y2="64674"/>
                          <a14:foregroundMark x1="57935" y1="64674" x2="57935" y2="64674"/>
                          <a14:foregroundMark x1="68370" y1="48370" x2="76413" y2="72283"/>
                          <a14:foregroundMark x1="37283" y1="90326" x2="57065" y2="92174"/>
                          <a14:foregroundMark x1="57065" y1="92174" x2="63587" y2="91630"/>
                          <a14:foregroundMark x1="46848" y1="96196" x2="53043" y2="95435"/>
                          <a14:foregroundMark x1="52283" y1="96087" x2="52826" y2="14130"/>
                          <a14:foregroundMark x1="52826" y1="14130" x2="58370" y2="7174"/>
                          <a14:foregroundMark x1="58370" y1="7174" x2="76304" y2="12174"/>
                          <a14:foregroundMark x1="76304" y1="12174" x2="83043" y2="8478"/>
                          <a14:foregroundMark x1="83043" y1="8478" x2="69348" y2="5870"/>
                          <a14:foregroundMark x1="69348" y1="5870" x2="38152" y2="14457"/>
                          <a14:foregroundMark x1="38152" y1="14457" x2="32174" y2="18804"/>
                          <a14:foregroundMark x1="32174" y1="18804" x2="26413" y2="11630"/>
                          <a14:foregroundMark x1="26413" y1="11630" x2="16522" y2="14239"/>
                          <a14:foregroundMark x1="16522" y1="14239" x2="14891" y2="24565"/>
                          <a14:foregroundMark x1="14891" y1="24565" x2="18370" y2="43587"/>
                          <a14:foregroundMark x1="18370" y1="43587" x2="28370" y2="60435"/>
                          <a14:foregroundMark x1="28370" y1="60435" x2="28804" y2="69783"/>
                          <a14:foregroundMark x1="28804" y1="69783" x2="24239" y2="75217"/>
                          <a14:foregroundMark x1="24239" y1="75217" x2="46957" y2="49457"/>
                          <a14:foregroundMark x1="46957" y1="49457" x2="44783" y2="39674"/>
                          <a14:foregroundMark x1="44783" y1="39674" x2="32283" y2="43370"/>
                          <a14:foregroundMark x1="32283" y1="43370" x2="27391" y2="53913"/>
                          <a14:foregroundMark x1="27391" y1="53913" x2="34674" y2="77826"/>
                          <a14:foregroundMark x1="34674" y1="77826" x2="33043" y2="85652"/>
                          <a14:foregroundMark x1="33043" y1="85652" x2="23370" y2="84130"/>
                          <a14:foregroundMark x1="23370" y1="84130" x2="36848" y2="87717"/>
                          <a14:foregroundMark x1="36848" y1="87717" x2="45326" y2="92826"/>
                          <a14:foregroundMark x1="45326" y1="92826" x2="60000" y2="96848"/>
                          <a14:foregroundMark x1="60000" y1="96848" x2="72826" y2="93370"/>
                          <a14:foregroundMark x1="72826" y1="93370" x2="80217" y2="80543"/>
                          <a14:foregroundMark x1="80217" y1="80543" x2="82609" y2="69565"/>
                          <a14:foregroundMark x1="82609" y1="69565" x2="76304" y2="46848"/>
                          <a14:foregroundMark x1="76304" y1="46848" x2="77283" y2="38587"/>
                          <a14:foregroundMark x1="36739" y1="19348" x2="46957" y2="6957"/>
                          <a14:foregroundMark x1="46957" y1="6957" x2="58913" y2="5109"/>
                          <a14:foregroundMark x1="58913" y1="5109" x2="67826" y2="7826"/>
                          <a14:foregroundMark x1="55543" y1="1413" x2="56522" y2="1413"/>
                          <a14:foregroundMark x1="34457" y1="27391" x2="38043" y2="17174"/>
                          <a14:foregroundMark x1="71413" y1="61413" x2="64891" y2="54674"/>
                          <a14:foregroundMark x1="59891" y1="89565" x2="48587" y2="719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7302" y="4616763"/>
              <a:ext cx="2015836" cy="2015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Old books concept illustration 47531544 Vector Art at Vecteezy">
              <a:extLst>
                <a:ext uri="{FF2B5EF4-FFF2-40B4-BE49-F238E27FC236}">
                  <a16:creationId xmlns:a16="http://schemas.microsoft.com/office/drawing/2014/main" id="{5DA92A58-2BC0-D19A-2589-C97319A723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8960" y="4603699"/>
              <a:ext cx="1620982" cy="1620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8" name="Picture 24" descr="mochila azul dos desenhos animados com livro dentro. artigos de ...">
            <a:extLst>
              <a:ext uri="{FF2B5EF4-FFF2-40B4-BE49-F238E27FC236}">
                <a16:creationId xmlns:a16="http://schemas.microsoft.com/office/drawing/2014/main" id="{FAAC2112-2AB8-5288-7286-D6042A094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445" y="4313944"/>
            <a:ext cx="1442292" cy="144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4" descr="mochila azul dos desenhos animados com livro dentro. artigos de ...">
            <a:extLst>
              <a:ext uri="{FF2B5EF4-FFF2-40B4-BE49-F238E27FC236}">
                <a16:creationId xmlns:a16="http://schemas.microsoft.com/office/drawing/2014/main" id="{7D99FE6C-DA7B-B3ED-0EDA-0BAE8DDC7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844" y="4313944"/>
            <a:ext cx="1442292" cy="144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4" descr="mochila azul dos desenhos animados com livro dentro. artigos de ...">
            <a:extLst>
              <a:ext uri="{FF2B5EF4-FFF2-40B4-BE49-F238E27FC236}">
                <a16:creationId xmlns:a16="http://schemas.microsoft.com/office/drawing/2014/main" id="{392F5602-5F14-21CC-7213-4C312EB65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309" y="4286010"/>
            <a:ext cx="1442292" cy="144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Trendy Bookbag Concepts 4710814 Vector Art at Vecteezy">
            <a:extLst>
              <a:ext uri="{FF2B5EF4-FFF2-40B4-BE49-F238E27FC236}">
                <a16:creationId xmlns:a16="http://schemas.microsoft.com/office/drawing/2014/main" id="{33933638-BC31-70DA-346C-33EFF326B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369" y="5649359"/>
            <a:ext cx="1270799" cy="127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6" descr="Trendy Bookbag Concepts 4710814 Vector Art at Vecteezy">
            <a:extLst>
              <a:ext uri="{FF2B5EF4-FFF2-40B4-BE49-F238E27FC236}">
                <a16:creationId xmlns:a16="http://schemas.microsoft.com/office/drawing/2014/main" id="{89A87B3C-0D22-57F1-C158-2DBF56072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164" y="5706907"/>
            <a:ext cx="1270799" cy="127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6" descr="Trendy Bookbag Concepts 4710814 Vector Art at Vecteezy">
            <a:extLst>
              <a:ext uri="{FF2B5EF4-FFF2-40B4-BE49-F238E27FC236}">
                <a16:creationId xmlns:a16="http://schemas.microsoft.com/office/drawing/2014/main" id="{9343A6FF-C0AE-C400-4DD0-411F9AB71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764" y="5619583"/>
            <a:ext cx="1270799" cy="127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D9512AAE-7250-6393-531B-5E305968378E}"/>
              </a:ext>
            </a:extLst>
          </p:cNvPr>
          <p:cNvSpPr/>
          <p:nvPr/>
        </p:nvSpPr>
        <p:spPr>
          <a:xfrm>
            <a:off x="3115774" y="3808010"/>
            <a:ext cx="95282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Phyton</a:t>
            </a:r>
            <a:endParaRPr lang="es-E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66DE47A-6C8C-66EA-0DDF-9B464FD0402A}"/>
              </a:ext>
            </a:extLst>
          </p:cNvPr>
          <p:cNvSpPr/>
          <p:nvPr/>
        </p:nvSpPr>
        <p:spPr>
          <a:xfrm>
            <a:off x="6118011" y="3903646"/>
            <a:ext cx="34015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</a:t>
            </a:r>
            <a:endParaRPr lang="es-E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A1C30B4-2495-1E19-F7A8-939510026AFD}"/>
              </a:ext>
            </a:extLst>
          </p:cNvPr>
          <p:cNvSpPr/>
          <p:nvPr/>
        </p:nvSpPr>
        <p:spPr>
          <a:xfrm>
            <a:off x="3121170" y="6129354"/>
            <a:ext cx="65742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Java</a:t>
            </a:r>
            <a:endParaRPr lang="es-E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2B84867E-C0DB-8A65-9F88-A6CEC7F40C26}"/>
              </a:ext>
            </a:extLst>
          </p:cNvPr>
          <p:cNvGrpSpPr/>
          <p:nvPr/>
        </p:nvGrpSpPr>
        <p:grpSpPr>
          <a:xfrm>
            <a:off x="8348611" y="3011499"/>
            <a:ext cx="3994319" cy="3936688"/>
            <a:chOff x="8226832" y="2914169"/>
            <a:chExt cx="3994319" cy="3936688"/>
          </a:xfrm>
        </p:grpSpPr>
        <p:pic>
          <p:nvPicPr>
            <p:cNvPr id="16" name="Picture 6" descr="Escritorio">
              <a:extLst>
                <a:ext uri="{FF2B5EF4-FFF2-40B4-BE49-F238E27FC236}">
                  <a16:creationId xmlns:a16="http://schemas.microsoft.com/office/drawing/2014/main" id="{E946735A-BCE9-919E-FECB-B5549A8715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8" r="4522" b="13128"/>
            <a:stretch/>
          </p:blipFill>
          <p:spPr bwMode="auto">
            <a:xfrm>
              <a:off x="8226832" y="3051978"/>
              <a:ext cx="3994319" cy="3798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0" descr="School Materials Clip Art Cartoon Open Book PNG 23985138 PNG">
              <a:extLst>
                <a:ext uri="{FF2B5EF4-FFF2-40B4-BE49-F238E27FC236}">
                  <a16:creationId xmlns:a16="http://schemas.microsoft.com/office/drawing/2014/main" id="{A37ED126-BDFF-0838-0296-8D2B83386E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8476" y="2914169"/>
              <a:ext cx="2187857" cy="2187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84302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89AD95-361C-4356-BD0D-5133A3F19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6F6017-9EE8-5FB3-4202-62DB2E386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AAEAF4E-8C9B-27DC-2743-6B78BB936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676"/>
            <a:ext cx="12192000" cy="681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77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5813ED-4AC2-0735-69FC-9BA52B7A8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0897F8B2-7975-0FC9-2B32-A4D42A4A5400}"/>
              </a:ext>
            </a:extLst>
          </p:cNvPr>
          <p:cNvGrpSpPr/>
          <p:nvPr/>
        </p:nvGrpSpPr>
        <p:grpSpPr>
          <a:xfrm>
            <a:off x="3297991" y="1595561"/>
            <a:ext cx="6763458" cy="4828132"/>
            <a:chOff x="3297991" y="1595561"/>
            <a:chExt cx="6763458" cy="4828132"/>
          </a:xfrm>
        </p:grpSpPr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C2503829-FE9E-6159-0FD4-8C33F38E4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01279" y="1595561"/>
              <a:ext cx="3472880" cy="2037556"/>
            </a:xfrm>
            <a:prstGeom prst="rect">
              <a:avLst/>
            </a:prstGeom>
          </p:spPr>
        </p:pic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CA12983C-FA7D-51E7-E2F8-28D21E633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10970" y="1760725"/>
              <a:ext cx="3250479" cy="2087368"/>
            </a:xfrm>
            <a:prstGeom prst="rect">
              <a:avLst/>
            </a:prstGeom>
          </p:spPr>
        </p:pic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7523F18B-CBAD-C49C-69B3-40670FC0D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65933" y="4440174"/>
              <a:ext cx="3935883" cy="1983519"/>
            </a:xfrm>
            <a:prstGeom prst="rect">
              <a:avLst/>
            </a:prstGeom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79D34D15-5708-1991-AB5A-0D6E3542E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97991" y="3141221"/>
              <a:ext cx="3105091" cy="2295067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087BF6DB-FCDC-1F74-C76B-90714E569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E9F5E1D-33A3-D239-811F-24EC7EC002CA}"/>
              </a:ext>
            </a:extLst>
          </p:cNvPr>
          <p:cNvSpPr/>
          <p:nvPr/>
        </p:nvSpPr>
        <p:spPr>
          <a:xfrm>
            <a:off x="10264243" y="3976904"/>
            <a:ext cx="184731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endParaRPr lang="es-ES" sz="5400" b="1" dirty="0">
              <a:ln w="10160">
                <a:solidFill>
                  <a:srgbClr val="BD13A1"/>
                </a:solidFill>
                <a:prstDash val="solid"/>
              </a:ln>
              <a:solidFill>
                <a:srgbClr val="BD13A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653BCF-2A19-7A55-927E-110DA13046F3}"/>
              </a:ext>
            </a:extLst>
          </p:cNvPr>
          <p:cNvSpPr/>
          <p:nvPr/>
        </p:nvSpPr>
        <p:spPr>
          <a:xfrm>
            <a:off x="4626633" y="1052256"/>
            <a:ext cx="4700326" cy="7694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>
                <a:ln w="10160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Análisi</a:t>
            </a:r>
            <a:r>
              <a:rPr lang="es-ES" sz="4400" b="1" dirty="0">
                <a:ln w="10160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 de datos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37BE5E20-96F9-6EE3-76C8-95F6D53848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4062" y="3344566"/>
            <a:ext cx="3157015" cy="234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6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B2F3E1-DBCA-CFF3-EDE9-D1CB6ADFE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F61B514-1E06-2A0A-757A-FDAE0F7C6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7610B06-FDA2-BFFA-8556-17BA3E147F0D}"/>
              </a:ext>
            </a:extLst>
          </p:cNvPr>
          <p:cNvSpPr/>
          <p:nvPr/>
        </p:nvSpPr>
        <p:spPr>
          <a:xfrm>
            <a:off x="10264243" y="3976904"/>
            <a:ext cx="184731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endParaRPr lang="es-ES" sz="5400" b="1" dirty="0">
              <a:ln w="10160">
                <a:solidFill>
                  <a:srgbClr val="BD13A1"/>
                </a:solidFill>
                <a:prstDash val="solid"/>
              </a:ln>
              <a:solidFill>
                <a:srgbClr val="BD13A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7AF8182-4C3A-FA16-0ECF-705125738765}"/>
              </a:ext>
            </a:extLst>
          </p:cNvPr>
          <p:cNvSpPr/>
          <p:nvPr/>
        </p:nvSpPr>
        <p:spPr>
          <a:xfrm>
            <a:off x="3156694" y="1052256"/>
            <a:ext cx="7640232" cy="14465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>
                <a:ln w="10160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Preprocesamiento de datos </a:t>
            </a:r>
          </a:p>
          <a:p>
            <a:pPr algn="ctr"/>
            <a:r>
              <a:rPr lang="es-ES" sz="4400" b="1" cap="none" spc="0" dirty="0">
                <a:ln w="10160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– aprender haciendo</a:t>
            </a:r>
            <a:endParaRPr lang="es-ES" sz="4400" b="1" dirty="0">
              <a:ln w="10160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1AE5476-F4E3-1851-48BE-72DF93FB5ECF}"/>
              </a:ext>
            </a:extLst>
          </p:cNvPr>
          <p:cNvSpPr txBox="1"/>
          <p:nvPr/>
        </p:nvSpPr>
        <p:spPr>
          <a:xfrm>
            <a:off x="2768057" y="4236084"/>
            <a:ext cx="36642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ln>
                  <a:solidFill>
                    <a:srgbClr val="EC42D0"/>
                  </a:solidFill>
                </a:ln>
                <a:solidFill>
                  <a:srgbClr val="EC42D0"/>
                </a:solidFill>
              </a:rPr>
              <a:t>Descripción: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3200" dirty="0">
                <a:ln>
                  <a:solidFill>
                    <a:srgbClr val="EC42D0"/>
                  </a:solidFill>
                </a:ln>
                <a:solidFill>
                  <a:srgbClr val="EC42D0"/>
                </a:solidFill>
              </a:rPr>
              <a:t>Tipo de datos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3200" dirty="0">
                <a:ln>
                  <a:solidFill>
                    <a:srgbClr val="EC42D0"/>
                  </a:solidFill>
                </a:ln>
                <a:solidFill>
                  <a:srgbClr val="EC42D0"/>
                </a:solidFill>
              </a:rPr>
              <a:t>Tamaño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B2A3925-5DA5-2556-CD3F-DA562A528430}"/>
              </a:ext>
            </a:extLst>
          </p:cNvPr>
          <p:cNvSpPr txBox="1"/>
          <p:nvPr/>
        </p:nvSpPr>
        <p:spPr>
          <a:xfrm>
            <a:off x="7359288" y="3976904"/>
            <a:ext cx="441051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ln>
                  <a:solidFill>
                    <a:srgbClr val="EC42D0"/>
                  </a:solidFill>
                </a:ln>
                <a:solidFill>
                  <a:srgbClr val="EC42D0"/>
                </a:solidFill>
              </a:rPr>
              <a:t>Calidad de los datos: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3200" dirty="0">
                <a:ln>
                  <a:solidFill>
                    <a:srgbClr val="EC42D0"/>
                  </a:solidFill>
                </a:ln>
                <a:solidFill>
                  <a:srgbClr val="EC42D0"/>
                </a:solidFill>
              </a:rPr>
              <a:t>Datos duplicados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3200" dirty="0">
                <a:ln>
                  <a:solidFill>
                    <a:srgbClr val="EC42D0"/>
                  </a:solidFill>
                </a:ln>
                <a:solidFill>
                  <a:srgbClr val="EC42D0"/>
                </a:solidFill>
              </a:rPr>
              <a:t>Datos faltantes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3200" dirty="0">
                <a:ln>
                  <a:solidFill>
                    <a:srgbClr val="EC42D0"/>
                  </a:solidFill>
                </a:ln>
                <a:solidFill>
                  <a:srgbClr val="EC42D0"/>
                </a:solidFill>
              </a:rPr>
              <a:t>Variables categóricas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853388A-6729-855F-6DE9-378022B51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0200" y="2644426"/>
            <a:ext cx="6416596" cy="100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6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2FCDA0-1040-3324-9251-710B4455D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69E727F-760D-6B84-FEE2-6505833D9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2CC21718-1174-84C7-E6A3-4F163177FC0C}"/>
              </a:ext>
            </a:extLst>
          </p:cNvPr>
          <p:cNvSpPr/>
          <p:nvPr/>
        </p:nvSpPr>
        <p:spPr>
          <a:xfrm>
            <a:off x="10264243" y="3976904"/>
            <a:ext cx="184731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endParaRPr lang="es-ES" sz="5400" b="1" dirty="0">
              <a:ln w="10160">
                <a:solidFill>
                  <a:srgbClr val="BD13A1"/>
                </a:solidFill>
                <a:prstDash val="solid"/>
              </a:ln>
              <a:solidFill>
                <a:srgbClr val="BD13A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DF28A21-0787-84EF-823D-BD0C87488287}"/>
              </a:ext>
            </a:extLst>
          </p:cNvPr>
          <p:cNvSpPr/>
          <p:nvPr/>
        </p:nvSpPr>
        <p:spPr>
          <a:xfrm>
            <a:off x="3156694" y="1052256"/>
            <a:ext cx="7640232" cy="14465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>
                <a:ln w="10160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Preprocesamiento de datos </a:t>
            </a:r>
          </a:p>
          <a:p>
            <a:pPr algn="ctr"/>
            <a:r>
              <a:rPr lang="es-ES" sz="4400" b="1" cap="none" spc="0" dirty="0">
                <a:ln w="10160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– aprender haciendo</a:t>
            </a:r>
            <a:endParaRPr lang="es-ES" sz="4400" b="1" dirty="0">
              <a:ln w="10160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Imagen 1" descr="Imagen que contiene Mapa&#10;&#10;Descripción generada automáticamente">
            <a:extLst>
              <a:ext uri="{FF2B5EF4-FFF2-40B4-BE49-F238E27FC236}">
                <a16:creationId xmlns:a16="http://schemas.microsoft.com/office/drawing/2014/main" id="{D61582EF-A1AC-7207-E4BD-FE2D8C3F87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37"/>
          <a:stretch/>
        </p:blipFill>
        <p:spPr>
          <a:xfrm flipH="1">
            <a:off x="6022428" y="2798341"/>
            <a:ext cx="2260578" cy="358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9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54F787-B9C5-3194-B8F2-BADF25541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F3F8C2-1641-71C1-1713-078CD8DD0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0976A4A-0CB9-4712-E986-628E16EAFACD}"/>
              </a:ext>
            </a:extLst>
          </p:cNvPr>
          <p:cNvSpPr/>
          <p:nvPr/>
        </p:nvSpPr>
        <p:spPr>
          <a:xfrm>
            <a:off x="10264243" y="3976904"/>
            <a:ext cx="184731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endParaRPr lang="es-ES" sz="5400" b="1" dirty="0">
              <a:ln w="10160">
                <a:solidFill>
                  <a:srgbClr val="BD13A1"/>
                </a:solidFill>
                <a:prstDash val="solid"/>
              </a:ln>
              <a:solidFill>
                <a:srgbClr val="BD13A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C2F967F-733A-F8E1-7376-B7E2D83B0230}"/>
              </a:ext>
            </a:extLst>
          </p:cNvPr>
          <p:cNvSpPr/>
          <p:nvPr/>
        </p:nvSpPr>
        <p:spPr>
          <a:xfrm>
            <a:off x="5509095" y="1388587"/>
            <a:ext cx="2935420" cy="7694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>
                <a:ln w="10160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Estadística</a:t>
            </a:r>
            <a:endParaRPr lang="es-ES" sz="4400" b="1" dirty="0">
              <a:ln w="10160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0FB0956-20C1-6AA7-CEF6-A06A87D4D5CF}"/>
              </a:ext>
            </a:extLst>
          </p:cNvPr>
          <p:cNvSpPr/>
          <p:nvPr/>
        </p:nvSpPr>
        <p:spPr>
          <a:xfrm>
            <a:off x="3489318" y="2489232"/>
            <a:ext cx="6974987" cy="7694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>
                <a:ln w="10160">
                  <a:solidFill>
                    <a:srgbClr val="EC42D0"/>
                  </a:solidFill>
                  <a:prstDash val="solid"/>
                </a:ln>
                <a:solidFill>
                  <a:srgbClr val="EC42D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¿Cómo resumir los datos?</a:t>
            </a:r>
            <a:endParaRPr lang="es-ES" sz="4400" b="1" dirty="0">
              <a:ln w="10160">
                <a:solidFill>
                  <a:srgbClr val="EC42D0"/>
                </a:solidFill>
                <a:prstDash val="solid"/>
              </a:ln>
              <a:solidFill>
                <a:srgbClr val="EC42D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ACD6552-12BB-94BC-298A-EF919E698F1D}"/>
              </a:ext>
            </a:extLst>
          </p:cNvPr>
          <p:cNvCxnSpPr>
            <a:stCxn id="7" idx="2"/>
            <a:endCxn id="2" idx="0"/>
          </p:cNvCxnSpPr>
          <p:nvPr/>
        </p:nvCxnSpPr>
        <p:spPr>
          <a:xfrm>
            <a:off x="6976805" y="2158028"/>
            <a:ext cx="7" cy="331204"/>
          </a:xfrm>
          <a:prstGeom prst="line">
            <a:avLst/>
          </a:prstGeom>
          <a:ln w="762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13" name="Grupo 12">
            <a:extLst>
              <a:ext uri="{FF2B5EF4-FFF2-40B4-BE49-F238E27FC236}">
                <a16:creationId xmlns:a16="http://schemas.microsoft.com/office/drawing/2014/main" id="{7FBCFE12-412C-EF0B-0D11-559767A26DC0}"/>
              </a:ext>
            </a:extLst>
          </p:cNvPr>
          <p:cNvGrpSpPr/>
          <p:nvPr/>
        </p:nvGrpSpPr>
        <p:grpSpPr>
          <a:xfrm>
            <a:off x="2965944" y="3234873"/>
            <a:ext cx="8021748" cy="2766604"/>
            <a:chOff x="2965944" y="3234873"/>
            <a:chExt cx="8021748" cy="2766604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A7B2DF15-77E0-C916-DC59-E6DE1940E75B}"/>
                </a:ext>
              </a:extLst>
            </p:cNvPr>
            <p:cNvSpPr/>
            <p:nvPr/>
          </p:nvSpPr>
          <p:spPr>
            <a:xfrm>
              <a:off x="2965944" y="3877819"/>
              <a:ext cx="8021748" cy="21236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4400" b="1" dirty="0">
                  <a:ln w="10160">
                    <a:solidFill>
                      <a:srgbClr val="7030A0"/>
                    </a:solidFill>
                    <a:prstDash val="solid"/>
                  </a:ln>
                  <a:solidFill>
                    <a:srgbClr val="7030A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Medidas de </a:t>
              </a:r>
              <a:r>
                <a:rPr lang="es-ES" sz="4400" b="1" dirty="0">
                  <a:ln w="10160">
                    <a:solidFill>
                      <a:srgbClr val="EC42D0"/>
                    </a:solidFill>
                    <a:prstDash val="solid"/>
                  </a:ln>
                  <a:solidFill>
                    <a:srgbClr val="EC42D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tendencia central</a:t>
              </a:r>
            </a:p>
            <a:p>
              <a:pPr algn="ctr"/>
              <a:r>
                <a:rPr lang="es-ES" sz="4400" b="1" dirty="0">
                  <a:ln w="10160">
                    <a:solidFill>
                      <a:srgbClr val="7030A0"/>
                    </a:solidFill>
                    <a:prstDash val="solid"/>
                  </a:ln>
                  <a:solidFill>
                    <a:srgbClr val="7030A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Medidas de </a:t>
              </a:r>
              <a:r>
                <a:rPr lang="es-ES" sz="4400" b="1" dirty="0">
                  <a:ln w="10160">
                    <a:solidFill>
                      <a:srgbClr val="EC42D0"/>
                    </a:solidFill>
                    <a:prstDash val="solid"/>
                  </a:ln>
                  <a:solidFill>
                    <a:srgbClr val="EC42D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dispersión </a:t>
              </a:r>
            </a:p>
            <a:p>
              <a:pPr algn="ctr"/>
              <a:r>
                <a:rPr lang="es-ES" sz="4400" b="1" dirty="0">
                  <a:ln w="10160">
                    <a:solidFill>
                      <a:srgbClr val="7030A0"/>
                    </a:solidFill>
                    <a:prstDash val="solid"/>
                  </a:ln>
                  <a:solidFill>
                    <a:srgbClr val="7030A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Medidas de </a:t>
              </a:r>
              <a:r>
                <a:rPr lang="es-ES" sz="4400" b="1" dirty="0">
                  <a:ln w="10160">
                    <a:solidFill>
                      <a:srgbClr val="EC42D0"/>
                    </a:solidFill>
                    <a:prstDash val="solid"/>
                  </a:ln>
                  <a:solidFill>
                    <a:srgbClr val="EC42D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posición</a:t>
              </a:r>
            </a:p>
          </p:txBody>
        </p: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E936B49F-B642-2C2E-BB7F-329A664860EB}"/>
                </a:ext>
              </a:extLst>
            </p:cNvPr>
            <p:cNvCxnSpPr>
              <a:cxnSpLocks/>
              <a:endCxn id="3" idx="0"/>
            </p:cNvCxnSpPr>
            <p:nvPr/>
          </p:nvCxnSpPr>
          <p:spPr>
            <a:xfrm>
              <a:off x="6976805" y="3234873"/>
              <a:ext cx="13" cy="642946"/>
            </a:xfrm>
            <a:prstGeom prst="line">
              <a:avLst/>
            </a:prstGeom>
            <a:ln w="76200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D4F3E5C-22E2-5DEA-86A6-457D042771E9}"/>
              </a:ext>
            </a:extLst>
          </p:cNvPr>
          <p:cNvSpPr txBox="1"/>
          <p:nvPr/>
        </p:nvSpPr>
        <p:spPr>
          <a:xfrm>
            <a:off x="7723141" y="5869441"/>
            <a:ext cx="446733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400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Datos atípicos</a:t>
            </a:r>
          </a:p>
        </p:txBody>
      </p:sp>
    </p:spTree>
    <p:extLst>
      <p:ext uri="{BB962C8B-B14F-4D97-AF65-F5344CB8AC3E}">
        <p14:creationId xmlns:p14="http://schemas.microsoft.com/office/powerpoint/2010/main" val="137355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FF0CAD-7394-5824-84B8-6C95CB294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085B62-9335-BDEC-F8C5-CF5CD6CD7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1D64063-BB7C-220C-CDEC-514A1F722AB7}"/>
              </a:ext>
            </a:extLst>
          </p:cNvPr>
          <p:cNvSpPr/>
          <p:nvPr/>
        </p:nvSpPr>
        <p:spPr>
          <a:xfrm>
            <a:off x="10264243" y="3976904"/>
            <a:ext cx="184731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endParaRPr lang="es-ES" sz="5400" b="1" dirty="0">
              <a:ln w="10160">
                <a:solidFill>
                  <a:srgbClr val="BD13A1"/>
                </a:solidFill>
                <a:prstDash val="solid"/>
              </a:ln>
              <a:solidFill>
                <a:srgbClr val="BD13A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A46319E-9609-AAB3-1961-8C9FD69F3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662" y="1065701"/>
            <a:ext cx="8056303" cy="567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386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3F3243-2CBC-67E5-1193-F1FA7518B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F27631E-7DB9-6625-56B1-2EC040E45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0E61427-8A75-93B4-4ECB-9812AB9F5C74}"/>
              </a:ext>
            </a:extLst>
          </p:cNvPr>
          <p:cNvSpPr/>
          <p:nvPr/>
        </p:nvSpPr>
        <p:spPr>
          <a:xfrm>
            <a:off x="2717305" y="1453513"/>
            <a:ext cx="7177803" cy="52629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s-ES" sz="2800" b="1" dirty="0">
                <a:ln w="10160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Repaso</a:t>
            </a:r>
          </a:p>
          <a:p>
            <a:r>
              <a:rPr lang="es-ES" sz="2800" b="1" dirty="0">
                <a:ln w="10160">
                  <a:solidFill>
                    <a:srgbClr val="7030A0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Ejercicio para la casa</a:t>
            </a:r>
          </a:p>
          <a:p>
            <a:endParaRPr lang="es-ES" sz="2800" b="1" dirty="0">
              <a:ln w="10160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s-ES" sz="2800" b="1" dirty="0">
                <a:ln w="10160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Condicionales</a:t>
            </a:r>
          </a:p>
          <a:p>
            <a:r>
              <a:rPr lang="es-ES" sz="2800" b="1" dirty="0">
                <a:ln w="10160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Bucles</a:t>
            </a:r>
          </a:p>
          <a:p>
            <a:r>
              <a:rPr lang="es-ES" sz="2800" b="1" dirty="0">
                <a:ln w="10160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Instalar librerías</a:t>
            </a:r>
          </a:p>
          <a:p>
            <a:r>
              <a:rPr lang="es-ES" sz="2800" b="1" dirty="0">
                <a:ln w="10160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Ejercicio</a:t>
            </a:r>
          </a:p>
          <a:p>
            <a:endParaRPr lang="es-ES" sz="2800" b="1" dirty="0">
              <a:ln w="10160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s-ES" sz="2800" b="1" dirty="0">
                <a:ln w="10160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Análisis exploratorio </a:t>
            </a:r>
          </a:p>
          <a:p>
            <a:r>
              <a:rPr lang="es-ES" sz="2800" b="1" dirty="0">
                <a:ln w="10160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de Datos (EDA)</a:t>
            </a:r>
          </a:p>
          <a:p>
            <a:r>
              <a:rPr lang="es-ES" sz="2800" b="1" dirty="0">
                <a:ln w="10160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</a:t>
            </a:r>
            <a:r>
              <a:rPr lang="es-ES" sz="2800" b="1" dirty="0">
                <a:ln w="10160">
                  <a:solidFill>
                    <a:srgbClr val="BD13A1"/>
                  </a:solidFill>
                  <a:prstDash val="solid"/>
                </a:ln>
                <a:solidFill>
                  <a:srgbClr val="BD13A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Descanso</a:t>
            </a:r>
          </a:p>
          <a:p>
            <a:endParaRPr lang="es-ES" sz="2800" b="1" dirty="0">
              <a:ln w="10160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8F448A7-222C-E7D5-B995-91FF68BAA64A}"/>
              </a:ext>
            </a:extLst>
          </p:cNvPr>
          <p:cNvSpPr/>
          <p:nvPr/>
        </p:nvSpPr>
        <p:spPr>
          <a:xfrm>
            <a:off x="7592294" y="2099844"/>
            <a:ext cx="2918051" cy="35394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s-ES" sz="3200" b="1" dirty="0">
                <a:ln w="10160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Métodos y funciones de diccionarios.</a:t>
            </a:r>
            <a:endParaRPr lang="es-ES" sz="3200" b="1" dirty="0">
              <a:ln w="10160">
                <a:solidFill>
                  <a:srgbClr val="BD13A1"/>
                </a:solidFill>
                <a:prstDash val="solid"/>
              </a:ln>
              <a:solidFill>
                <a:srgbClr val="BD13A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s-ES" sz="3200" b="1" dirty="0">
              <a:ln w="10160">
                <a:solidFill>
                  <a:srgbClr val="BD13A1"/>
                </a:solidFill>
                <a:prstDash val="solid"/>
              </a:ln>
              <a:solidFill>
                <a:srgbClr val="BD13A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s-ES" sz="3200" b="1" dirty="0">
                <a:ln w="10160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Estructuras anidadas: Ej. Diccionario.</a:t>
            </a:r>
          </a:p>
        </p:txBody>
      </p:sp>
    </p:spTree>
    <p:extLst>
      <p:ext uri="{BB962C8B-B14F-4D97-AF65-F5344CB8AC3E}">
        <p14:creationId xmlns:p14="http://schemas.microsoft.com/office/powerpoint/2010/main" val="568010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EE8470-1CE9-D411-8201-D42B9A784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C4B6622-0E33-A711-CDB9-37EDA2289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B380A35-28D9-E79F-0694-71C45747E6DB}"/>
              </a:ext>
            </a:extLst>
          </p:cNvPr>
          <p:cNvSpPr/>
          <p:nvPr/>
        </p:nvSpPr>
        <p:spPr>
          <a:xfrm>
            <a:off x="10264243" y="3976904"/>
            <a:ext cx="184731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endParaRPr lang="es-ES" sz="5400" b="1" dirty="0">
              <a:ln w="10160">
                <a:solidFill>
                  <a:srgbClr val="BD13A1"/>
                </a:solidFill>
                <a:prstDash val="solid"/>
              </a:ln>
              <a:solidFill>
                <a:srgbClr val="BD13A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9517332-1C6F-1F8B-DA7E-4A994035A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906" y="1243928"/>
            <a:ext cx="9489720" cy="216500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62F5DB6-9DF3-3814-9255-B9F04126FFC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285"/>
          <a:stretch/>
        </p:blipFill>
        <p:spPr>
          <a:xfrm>
            <a:off x="2360906" y="3976904"/>
            <a:ext cx="9489720" cy="2261939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1FAAA0C-1BF4-697F-23AD-BC08A311D70D}"/>
              </a:ext>
            </a:extLst>
          </p:cNvPr>
          <p:cNvCxnSpPr/>
          <p:nvPr/>
        </p:nvCxnSpPr>
        <p:spPr>
          <a:xfrm>
            <a:off x="8725277" y="2554014"/>
            <a:ext cx="2501462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E92AACA9-4F96-CE0F-A412-C8A366F3F17D}"/>
              </a:ext>
            </a:extLst>
          </p:cNvPr>
          <p:cNvCxnSpPr/>
          <p:nvPr/>
        </p:nvCxnSpPr>
        <p:spPr>
          <a:xfrm>
            <a:off x="5682533" y="3200400"/>
            <a:ext cx="2501462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BA215AFE-0345-8498-4514-A0D94F267D69}"/>
              </a:ext>
            </a:extLst>
          </p:cNvPr>
          <p:cNvCxnSpPr>
            <a:cxnSpLocks/>
          </p:cNvCxnSpPr>
          <p:nvPr/>
        </p:nvCxnSpPr>
        <p:spPr>
          <a:xfrm>
            <a:off x="4431802" y="2170386"/>
            <a:ext cx="4901384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E64CBF2-CC47-D558-E11F-47192F20509B}"/>
              </a:ext>
            </a:extLst>
          </p:cNvPr>
          <p:cNvCxnSpPr>
            <a:cxnSpLocks/>
          </p:cNvCxnSpPr>
          <p:nvPr/>
        </p:nvCxnSpPr>
        <p:spPr>
          <a:xfrm>
            <a:off x="3018161" y="6064469"/>
            <a:ext cx="797094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6943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5B09A3-1092-BCED-8C1B-776A149F1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056932-9B02-1ED4-CBA8-F57033714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BB5D05C-EBCD-6A44-1530-8E7BA708CEA4}"/>
              </a:ext>
            </a:extLst>
          </p:cNvPr>
          <p:cNvSpPr/>
          <p:nvPr/>
        </p:nvSpPr>
        <p:spPr>
          <a:xfrm>
            <a:off x="10264243" y="3976904"/>
            <a:ext cx="184731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endParaRPr lang="es-ES" sz="5400" b="1" dirty="0">
              <a:ln w="10160">
                <a:solidFill>
                  <a:srgbClr val="BD13A1"/>
                </a:solidFill>
                <a:prstDash val="solid"/>
              </a:ln>
              <a:solidFill>
                <a:srgbClr val="BD13A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E5E82C9-40BB-0280-248F-3F2CAC247B4C}"/>
              </a:ext>
            </a:extLst>
          </p:cNvPr>
          <p:cNvSpPr/>
          <p:nvPr/>
        </p:nvSpPr>
        <p:spPr>
          <a:xfrm>
            <a:off x="3773423" y="1289378"/>
            <a:ext cx="711529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s-MX" sz="5400" b="1" dirty="0">
                <a:ln w="10160">
                  <a:solidFill>
                    <a:srgbClr val="BD13A1"/>
                  </a:solidFill>
                  <a:prstDash val="solid"/>
                </a:ln>
                <a:solidFill>
                  <a:srgbClr val="BD13A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Estructuras anidadas.</a:t>
            </a:r>
            <a:endParaRPr lang="es-ES" sz="5400" b="1" dirty="0">
              <a:solidFill>
                <a:srgbClr val="92D050"/>
              </a:solidFill>
            </a:endParaRPr>
          </a:p>
        </p:txBody>
      </p:sp>
      <p:pic>
        <p:nvPicPr>
          <p:cNvPr id="5" name="Imagen 4" descr="Tabla&#10;&#10;El contenido generado por IA puede ser incorrecto.">
            <a:extLst>
              <a:ext uri="{FF2B5EF4-FFF2-40B4-BE49-F238E27FC236}">
                <a16:creationId xmlns:a16="http://schemas.microsoft.com/office/drawing/2014/main" id="{30087645-09EF-A56F-0AC9-441E883095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342" y="2815977"/>
            <a:ext cx="8926681" cy="254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11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52030E-52CA-6D6C-D9EA-97A11DAC3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131B5E2-0C91-3E5F-8CEA-3E4C396B6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02A4BC3-F625-04F4-B925-8527ADB77A8B}"/>
              </a:ext>
            </a:extLst>
          </p:cNvPr>
          <p:cNvSpPr/>
          <p:nvPr/>
        </p:nvSpPr>
        <p:spPr>
          <a:xfrm>
            <a:off x="10264243" y="3976904"/>
            <a:ext cx="184731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endParaRPr lang="es-ES" sz="5400" b="1" dirty="0">
              <a:ln w="10160">
                <a:solidFill>
                  <a:srgbClr val="BD13A1"/>
                </a:solidFill>
                <a:prstDash val="solid"/>
              </a:ln>
              <a:solidFill>
                <a:srgbClr val="BD13A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DB86AF1-C927-C7F1-C8CF-453C2F511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400" y="1065689"/>
            <a:ext cx="9381610" cy="5669756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6F0F9078-1983-1C89-0009-733E171CF6D6}"/>
              </a:ext>
            </a:extLst>
          </p:cNvPr>
          <p:cNvSpPr/>
          <p:nvPr/>
        </p:nvSpPr>
        <p:spPr>
          <a:xfrm>
            <a:off x="7983602" y="1187586"/>
            <a:ext cx="4561281" cy="95410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s-CO" sz="28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Ejercicio para la casa.</a:t>
            </a:r>
          </a:p>
          <a:p>
            <a:r>
              <a:rPr lang="es-CO" sz="28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Enviar: 3 de marzo.</a:t>
            </a:r>
          </a:p>
        </p:txBody>
      </p:sp>
    </p:spTree>
    <p:extLst>
      <p:ext uri="{BB962C8B-B14F-4D97-AF65-F5344CB8AC3E}">
        <p14:creationId xmlns:p14="http://schemas.microsoft.com/office/powerpoint/2010/main" val="264549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1D39D6-38ED-24E3-AB73-F5FF55517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A7B8E7B-A642-0C33-8EC6-F696650CC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04D70D2-127C-014F-21CF-D95F84995311}"/>
              </a:ext>
            </a:extLst>
          </p:cNvPr>
          <p:cNvSpPr/>
          <p:nvPr/>
        </p:nvSpPr>
        <p:spPr>
          <a:xfrm>
            <a:off x="10264243" y="3976904"/>
            <a:ext cx="184731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endParaRPr lang="es-ES" sz="5400" b="1" dirty="0">
              <a:ln w="10160">
                <a:solidFill>
                  <a:srgbClr val="BD13A1"/>
                </a:solidFill>
                <a:prstDash val="solid"/>
              </a:ln>
              <a:solidFill>
                <a:srgbClr val="BD13A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6BC3B950-9348-91D5-4684-5A2FBED2C2FE}"/>
              </a:ext>
            </a:extLst>
          </p:cNvPr>
          <p:cNvSpPr/>
          <p:nvPr/>
        </p:nvSpPr>
        <p:spPr>
          <a:xfrm>
            <a:off x="3773424" y="2268744"/>
            <a:ext cx="7115293" cy="34163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s-MX" sz="7200" b="1" dirty="0">
                <a:ln w="10160">
                  <a:solidFill>
                    <a:srgbClr val="BD13A1"/>
                  </a:solidFill>
                  <a:prstDash val="solid"/>
                </a:ln>
                <a:solidFill>
                  <a:srgbClr val="BD13A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Condicionales</a:t>
            </a:r>
          </a:p>
          <a:p>
            <a:r>
              <a:rPr lang="es-MX" sz="7200" b="1" dirty="0">
                <a:ln w="10160">
                  <a:solidFill>
                    <a:srgbClr val="BD13A1"/>
                  </a:solidFill>
                  <a:prstDash val="solid"/>
                </a:ln>
                <a:solidFill>
                  <a:srgbClr val="BD13A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El juego del:</a:t>
            </a:r>
          </a:p>
          <a:p>
            <a:r>
              <a:rPr lang="es-ES" sz="7200" b="1" dirty="0">
                <a:solidFill>
                  <a:srgbClr val="92D050"/>
                </a:solidFill>
              </a:rPr>
              <a:t>"si... Entonces".</a:t>
            </a:r>
          </a:p>
        </p:txBody>
      </p:sp>
    </p:spTree>
    <p:extLst>
      <p:ext uri="{BB962C8B-B14F-4D97-AF65-F5344CB8AC3E}">
        <p14:creationId xmlns:p14="http://schemas.microsoft.com/office/powerpoint/2010/main" val="260751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3B2213-0789-9D84-D74E-57AC1485E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792A8FF-5699-822D-767E-9973287B3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07C4E8F-E32C-EF73-F6D7-475CDAEC6E0C}"/>
              </a:ext>
            </a:extLst>
          </p:cNvPr>
          <p:cNvSpPr/>
          <p:nvPr/>
        </p:nvSpPr>
        <p:spPr>
          <a:xfrm>
            <a:off x="10211692" y="3976904"/>
            <a:ext cx="184731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endParaRPr lang="es-ES" sz="5400" b="1" dirty="0">
              <a:ln w="10160">
                <a:solidFill>
                  <a:srgbClr val="BD13A1"/>
                </a:solidFill>
                <a:prstDash val="solid"/>
              </a:ln>
              <a:solidFill>
                <a:srgbClr val="BD13A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81E7143-BFCD-4447-DBD5-EE6B2B237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1109" y="2689198"/>
            <a:ext cx="9407275" cy="3144043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8CF2037A-42F3-7C13-ED55-112FAE99D76C}"/>
              </a:ext>
            </a:extLst>
          </p:cNvPr>
          <p:cNvSpPr/>
          <p:nvPr/>
        </p:nvSpPr>
        <p:spPr>
          <a:xfrm>
            <a:off x="2983359" y="1595278"/>
            <a:ext cx="8682777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s-MX" sz="5400" b="1" dirty="0">
                <a:ln w="10160">
                  <a:solidFill>
                    <a:srgbClr val="BD13A1"/>
                  </a:solidFill>
                  <a:prstDash val="solid"/>
                </a:ln>
                <a:solidFill>
                  <a:srgbClr val="BD13A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¿Cómo comparar valores?</a:t>
            </a:r>
          </a:p>
        </p:txBody>
      </p:sp>
    </p:spTree>
    <p:extLst>
      <p:ext uri="{BB962C8B-B14F-4D97-AF65-F5344CB8AC3E}">
        <p14:creationId xmlns:p14="http://schemas.microsoft.com/office/powerpoint/2010/main" val="181697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DF3A25-B810-388D-E44D-FE954AFF0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9AA142B-DC52-C738-A711-B68AEDCAB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4CD07E6-E6AD-FAD9-7819-8F6919A29968}"/>
              </a:ext>
            </a:extLst>
          </p:cNvPr>
          <p:cNvSpPr/>
          <p:nvPr/>
        </p:nvSpPr>
        <p:spPr>
          <a:xfrm>
            <a:off x="10211692" y="3976904"/>
            <a:ext cx="184731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endParaRPr lang="es-ES" sz="5400" b="1" dirty="0">
              <a:ln w="10160">
                <a:solidFill>
                  <a:srgbClr val="BD13A1"/>
                </a:solidFill>
                <a:prstDash val="solid"/>
              </a:ln>
              <a:solidFill>
                <a:srgbClr val="BD13A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474B755-06DF-C12A-AB5C-6AA16DA9B4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00" t="2358" r="3557" b="2538"/>
          <a:stretch/>
        </p:blipFill>
        <p:spPr>
          <a:xfrm>
            <a:off x="3963797" y="1063514"/>
            <a:ext cx="5675503" cy="5794486"/>
          </a:xfrm>
          <a:prstGeom prst="rect">
            <a:avLst/>
          </a:prstGeom>
          <a:ln w="38100">
            <a:solidFill>
              <a:srgbClr val="BD13A1"/>
            </a:solidFill>
          </a:ln>
        </p:spPr>
      </p:pic>
    </p:spTree>
    <p:extLst>
      <p:ext uri="{BB962C8B-B14F-4D97-AF65-F5344CB8AC3E}">
        <p14:creationId xmlns:p14="http://schemas.microsoft.com/office/powerpoint/2010/main" val="290904616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3020</TotalTime>
  <Words>1891</Words>
  <Application>Microsoft Office PowerPoint</Application>
  <PresentationFormat>Panorámica</PresentationFormat>
  <Paragraphs>213</Paragraphs>
  <Slides>24</Slides>
  <Notes>23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0" baseType="lpstr">
      <vt:lpstr>Aharoni</vt:lpstr>
      <vt:lpstr>Aptos</vt:lpstr>
      <vt:lpstr>Aptos Display</vt:lpstr>
      <vt:lpstr>Arial</vt:lpstr>
      <vt:lpstr>gg sans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Daniela Neva</dc:creator>
  <cp:lastModifiedBy>Daniela Neva</cp:lastModifiedBy>
  <cp:revision>32</cp:revision>
  <dcterms:created xsi:type="dcterms:W3CDTF">2025-01-24T14:42:31Z</dcterms:created>
  <dcterms:modified xsi:type="dcterms:W3CDTF">2025-02-26T02:04:06Z</dcterms:modified>
</cp:coreProperties>
</file>